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3" r:id="rId8"/>
    <p:sldId id="265" r:id="rId9"/>
    <p:sldId id="266" r:id="rId10"/>
    <p:sldId id="267" r:id="rId11"/>
    <p:sldId id="269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my.mhu.edu/pluginfile.php/23633/mod_resource/content/2/Request%20to%20Post%20Position%20Vacancy%20Form%20REVISED%201_2022.pdf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hu.peopleadmin.com/hr/sessions/new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y.mhu.edu/pluginfile.php/18727/mod_resource/content/8/Request%20to%20Hire%20Faculty_Staff%20Candidate%20REVISED%201_2022.pdf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ramsey@mhu.edu" TargetMode="External"/><Relationship Id="rId4" Type="http://schemas.openxmlformats.org/officeDocument/2006/relationships/hyperlink" Target="https://my.mhu.edu/pluginfile.php/14736/mod_resource/content/4/Request%20to%20Hire%20Adjunct%20Candidate%20Form%20REVISED%201_2022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96813-3740-4972-8CB4-E206D4F10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Virtual Coffee Hour: Demystifying The hiring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14C046-5B69-40CC-980E-2B34B5802A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ctr"/>
            <a:r>
              <a:rPr lang="en-US" dirty="0"/>
              <a:t>Presented by Human Resources</a:t>
            </a:r>
          </a:p>
          <a:p>
            <a:pPr algn="ctr"/>
            <a:r>
              <a:rPr lang="en-US" dirty="0"/>
              <a:t>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0A9EBE-D711-46D5-A0E6-C546165F2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581" y="368377"/>
            <a:ext cx="5030032" cy="39408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01803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24127" y="471509"/>
            <a:ext cx="5054455" cy="1737360"/>
          </a:xfrm>
        </p:spPr>
        <p:txBody>
          <a:bodyPr/>
          <a:lstStyle/>
          <a:p>
            <a:r>
              <a:rPr lang="en-US" dirty="0" smtClean="0"/>
              <a:t>New Employee Orientation</a:t>
            </a:r>
            <a:endParaRPr lang="en-US" dirty="0"/>
          </a:p>
        </p:txBody>
      </p:sp>
      <p:pic>
        <p:nvPicPr>
          <p:cNvPr id="2058" name="Picture 10" descr="Enhance Your Onboarding Process - New Hire Orientation | iHir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064" y="2544508"/>
            <a:ext cx="5467862" cy="363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132320" y="792480"/>
            <a:ext cx="447620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New Employee Orientation Agenda</a:t>
            </a:r>
          </a:p>
          <a:p>
            <a:pPr algn="ctr"/>
            <a:endParaRPr lang="en-US" dirty="0" smtClean="0"/>
          </a:p>
          <a:p>
            <a:pPr fontAlgn="base">
              <a:lnSpc>
                <a:spcPct val="150000"/>
              </a:lnSpc>
            </a:pPr>
            <a:r>
              <a:rPr lang="en-US" dirty="0" smtClean="0"/>
              <a:t>9:00 </a:t>
            </a:r>
            <a:r>
              <a:rPr lang="en-US" dirty="0"/>
              <a:t>- 9:15 – Breakfast/Snacks 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9:15 - 9:45 – Introductions &amp; Icebreaker 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9:45 - 10:00 – </a:t>
            </a:r>
            <a:r>
              <a:rPr lang="en-US" dirty="0" smtClean="0"/>
              <a:t>History/Vision </a:t>
            </a:r>
            <a:r>
              <a:rPr lang="en-US" dirty="0"/>
              <a:t>of the </a:t>
            </a:r>
            <a:r>
              <a:rPr lang="en-US" dirty="0" smtClean="0"/>
              <a:t>University</a:t>
            </a:r>
            <a:endParaRPr lang="en-US" dirty="0"/>
          </a:p>
          <a:p>
            <a:pPr fontAlgn="base">
              <a:lnSpc>
                <a:spcPct val="150000"/>
              </a:lnSpc>
            </a:pPr>
            <a:r>
              <a:rPr lang="en-US" dirty="0"/>
              <a:t>10:00 - 10:15 – Break 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10:15 – 11:00 MHU Mission &amp; </a:t>
            </a:r>
            <a:r>
              <a:rPr lang="en-US" dirty="0" smtClean="0"/>
              <a:t>Vision -</a:t>
            </a:r>
            <a:r>
              <a:rPr lang="en-US" dirty="0"/>
              <a:t> </a:t>
            </a:r>
            <a:r>
              <a:rPr lang="en-US" dirty="0" smtClean="0"/>
              <a:t>            myMHU </a:t>
            </a:r>
            <a:r>
              <a:rPr lang="en-US" dirty="0"/>
              <a:t>- Self-Service – HR Portal 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11:00 – 11:30 Handbook – COVID – Leave </a:t>
            </a:r>
            <a:r>
              <a:rPr lang="en-US" dirty="0" smtClean="0"/>
              <a:t>	  	      Time</a:t>
            </a:r>
            <a:r>
              <a:rPr lang="en-US" dirty="0"/>
              <a:t>, etc.. 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11:30 – 12:00 Packet, Welcome Gifts &amp; </a:t>
            </a:r>
            <a:r>
              <a:rPr lang="en-US" dirty="0" smtClean="0"/>
              <a:t>	 	     Questions</a:t>
            </a:r>
            <a:r>
              <a:rPr lang="en-US" dirty="0"/>
              <a:t> 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12:00 – Campus Tour </a:t>
            </a:r>
          </a:p>
          <a:p>
            <a:pPr fontAlgn="base">
              <a:lnSpc>
                <a:spcPct val="150000"/>
              </a:lnSpc>
            </a:pPr>
            <a:r>
              <a:rPr lang="en-US" dirty="0"/>
              <a:t>12:30 – Lunch in Pittman Dining Hall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2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are hired! Welcome to the MHU Family!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523" y="1787243"/>
            <a:ext cx="5062151" cy="283480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81019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Benefit Appointment may take place before or immediately following hire.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New Hire Orientation survey will be sent out to all participants to assess how we can continuously improve the New Hire Orientation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Six month and 1-year follow-up with new employees.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YOU can help by sending a personal note to new employees welcoming them to MHU, inviting a new employee to a campus event, or stopping by to say hello.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05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usiness questions for entrepreneurs Georgetown T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006" y="1954674"/>
            <a:ext cx="8029301" cy="4683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24147" y="452845"/>
            <a:ext cx="8247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Are there any questions?</a:t>
            </a:r>
            <a:endParaRPr lang="en-U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B9FA3-D90E-4BB3-B2B1-5676FA52A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516880"/>
          </a:xfrm>
        </p:spPr>
        <p:txBody>
          <a:bodyPr>
            <a:normAutofit/>
          </a:bodyPr>
          <a:lstStyle/>
          <a:p>
            <a:r>
              <a:rPr lang="en-US" dirty="0"/>
              <a:t>1.  Review the position job description and make any necessary updates. (Please use the Job Description </a:t>
            </a:r>
            <a:r>
              <a:rPr lang="en-US" dirty="0" smtClean="0"/>
              <a:t>Template located on the HR Portal on myMHU).</a:t>
            </a:r>
            <a:endParaRPr lang="en-US" dirty="0"/>
          </a:p>
          <a:p>
            <a:r>
              <a:rPr lang="en-US" dirty="0"/>
              <a:t>2.  Select a search committee and search committee chair if applicable.</a:t>
            </a:r>
          </a:p>
          <a:p>
            <a:r>
              <a:rPr lang="en-US" dirty="0"/>
              <a:t>3.  Notify your search committee to complete the Search Committee Training located on the HR Portal on myMHU.</a:t>
            </a:r>
          </a:p>
          <a:p>
            <a:r>
              <a:rPr lang="en-US" dirty="0"/>
              <a:t>4.  Complete the </a:t>
            </a:r>
            <a:r>
              <a:rPr lang="en-US" dirty="0">
                <a:hlinkClick r:id="rId2"/>
              </a:rPr>
              <a:t>Request to Post Position Vacancy Form </a:t>
            </a:r>
            <a:r>
              <a:rPr lang="en-US" dirty="0"/>
              <a:t>which is used for any position (faculty, staff or adjunct) that will be posted.</a:t>
            </a:r>
          </a:p>
          <a:p>
            <a:r>
              <a:rPr lang="en-US" dirty="0"/>
              <a:t>5.  Prepare interview </a:t>
            </a:r>
            <a:r>
              <a:rPr lang="en-US" dirty="0" smtClean="0"/>
              <a:t>questions and scoring criteria.</a:t>
            </a:r>
            <a:endParaRPr lang="en-US" dirty="0"/>
          </a:p>
        </p:txBody>
      </p:sp>
      <p:pic>
        <p:nvPicPr>
          <p:cNvPr id="1026" name="Picture 2" descr="Für Lehrer Gilt Dies Alles Nicht - Cartoon Woman Pulling Her Hair Out  Clipart - Full Size Clipart (#39808) - PinClipart">
            <a:extLst>
              <a:ext uri="{FF2B5EF4-FFF2-40B4-BE49-F238E27FC236}">
                <a16:creationId xmlns:a16="http://schemas.microsoft.com/office/drawing/2014/main" id="{A638155C-109C-41F0-96F7-D72DDEAC9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3" y="2813971"/>
            <a:ext cx="4994105" cy="2832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1A2A89F7-A7B2-4D48-B656-2D9AD5C67146}"/>
              </a:ext>
            </a:extLst>
          </p:cNvPr>
          <p:cNvSpPr/>
          <p:nvPr/>
        </p:nvSpPr>
        <p:spPr>
          <a:xfrm>
            <a:off x="287383" y="330926"/>
            <a:ext cx="4408905" cy="235012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5C716B-E40E-4DEE-83AA-CD0FD7B37FB7}"/>
              </a:ext>
            </a:extLst>
          </p:cNvPr>
          <p:cNvSpPr txBox="1"/>
          <p:nvPr/>
        </p:nvSpPr>
        <p:spPr>
          <a:xfrm>
            <a:off x="1091953" y="754602"/>
            <a:ext cx="28142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 vacancy!?!</a:t>
            </a:r>
          </a:p>
          <a:p>
            <a:pPr algn="ctr"/>
            <a:r>
              <a:rPr lang="en-US" sz="2800" dirty="0"/>
              <a:t>What do I need to do?</a:t>
            </a:r>
          </a:p>
        </p:txBody>
      </p:sp>
    </p:spTree>
    <p:extLst>
      <p:ext uri="{BB962C8B-B14F-4D97-AF65-F5344CB8AC3E}">
        <p14:creationId xmlns:p14="http://schemas.microsoft.com/office/powerpoint/2010/main" val="335446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ople Confused Png Clip Freeuse Library - Confused Man Cartoon Png - Free  Transparent PNG Download - PNGkey">
            <a:extLst>
              <a:ext uri="{FF2B5EF4-FFF2-40B4-BE49-F238E27FC236}">
                <a16:creationId xmlns:a16="http://schemas.microsoft.com/office/drawing/2014/main" id="{4795B882-3025-47C7-80E5-8B814A31E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627" y="2117167"/>
            <a:ext cx="4013966" cy="3821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B65735F6-3D5C-4524-9410-CF90E3E11858}"/>
              </a:ext>
            </a:extLst>
          </p:cNvPr>
          <p:cNvSpPr/>
          <p:nvPr/>
        </p:nvSpPr>
        <p:spPr>
          <a:xfrm>
            <a:off x="7223212" y="133165"/>
            <a:ext cx="4758431" cy="1890944"/>
          </a:xfrm>
          <a:prstGeom prst="wedgeEllipseCallout">
            <a:avLst>
              <a:gd name="adj1" fmla="val -3482"/>
              <a:gd name="adj2" fmla="val 878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B9ACFE-7DC5-47A2-AAD2-DAD3ADC91286}"/>
              </a:ext>
            </a:extLst>
          </p:cNvPr>
          <p:cNvSpPr txBox="1"/>
          <p:nvPr/>
        </p:nvSpPr>
        <p:spPr>
          <a:xfrm>
            <a:off x="8547065" y="416917"/>
            <a:ext cx="26121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Where does the position post and what if I need it to post somewhere else?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E37384-CC83-4805-B328-2EF38B4D7BF8}"/>
              </a:ext>
            </a:extLst>
          </p:cNvPr>
          <p:cNvSpPr txBox="1"/>
          <p:nvPr/>
        </p:nvSpPr>
        <p:spPr>
          <a:xfrm>
            <a:off x="890114" y="333231"/>
            <a:ext cx="487384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First the position is posted in PeopleAdmin, MHU’s applicant tracking system.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HigherEd</a:t>
            </a:r>
            <a:r>
              <a:rPr lang="en-US" dirty="0"/>
              <a:t> Jobs pulls our posts daily and posts them for us AND sends out a Diversity Email Blast to their </a:t>
            </a:r>
            <a:r>
              <a:rPr lang="en-US" dirty="0" smtClean="0"/>
              <a:t>subscribers (&gt;300k) </a:t>
            </a:r>
            <a:r>
              <a:rPr lang="en-US" dirty="0"/>
              <a:t>listing MHU’s vacant positions.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HERC (Higher Education Recruitment Consortium) also pulls our positions daily and posts on their site which includes a special veterans section and assists candidates with dual career </a:t>
            </a:r>
            <a:r>
              <a:rPr lang="en-US" dirty="0" smtClean="0"/>
              <a:t>couples opportunities.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NEW!</a:t>
            </a:r>
            <a:r>
              <a:rPr lang="en-US" dirty="0" smtClean="0"/>
              <a:t> Circa </a:t>
            </a:r>
            <a:r>
              <a:rPr lang="en-US" dirty="0"/>
              <a:t>/ Diversity Jobs also picks up our position several times daily and posts MHU positions on a number of diversity job sites AND sends emails to diversity partners across the US to let them know of our openings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If your position needs to post on specialty sites, please contact HR prior to posting.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955" y="4851133"/>
            <a:ext cx="1848396" cy="161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35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A36B7D-FD5C-4A51-A2DC-959E492C4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Your position has been approved for </a:t>
            </a:r>
            <a:r>
              <a:rPr lang="en-US" sz="2800" dirty="0" smtClean="0"/>
              <a:t>posting and </a:t>
            </a:r>
            <a:r>
              <a:rPr lang="en-US" sz="2800" dirty="0"/>
              <a:t>your search committee is ready to go…What is next?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BD05F-B293-4EDE-8AE6-54D4FE7A9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6930264" cy="402336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8" name="Picture 6" descr="951 Cartoon Of Group Of 5 People Illustrations &amp;amp; Clip Art - iStock">
            <a:extLst>
              <a:ext uri="{FF2B5EF4-FFF2-40B4-BE49-F238E27FC236}">
                <a16:creationId xmlns:a16="http://schemas.microsoft.com/office/drawing/2014/main" id="{3DE7D790-9615-4E32-B44E-A00AC0CAC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46" y="2257556"/>
            <a:ext cx="7803472" cy="4080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CD4FF75-F754-43F7-AA26-E4F79B691D42}"/>
              </a:ext>
            </a:extLst>
          </p:cNvPr>
          <p:cNvSpPr txBox="1"/>
          <p:nvPr/>
        </p:nvSpPr>
        <p:spPr>
          <a:xfrm>
            <a:off x="8210661" y="1604413"/>
            <a:ext cx="36309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Applicants are rolling in so here is what is next!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Log </a:t>
            </a:r>
            <a:r>
              <a:rPr lang="en-US" dirty="0"/>
              <a:t>in to PeopleAdmin using </a:t>
            </a:r>
            <a:r>
              <a:rPr lang="en-US" dirty="0">
                <a:hlinkClick r:id="rId3"/>
              </a:rPr>
              <a:t>https://mhu.peopleadmin.com/hr/sessions/new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your MHU username and password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Search for the position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 the applicants on the Applicants tab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Select candidates for interview</a:t>
            </a:r>
          </a:p>
        </p:txBody>
      </p:sp>
    </p:spTree>
    <p:extLst>
      <p:ext uri="{BB962C8B-B14F-4D97-AF65-F5344CB8AC3E}">
        <p14:creationId xmlns:p14="http://schemas.microsoft.com/office/powerpoint/2010/main" val="49753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27667-FD18-428F-94C5-2BD4BB001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On-Campus Interview 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17203-C976-4BC3-8CE4-DCD9227FA3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880284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How many candidates can I bring to campus?</a:t>
            </a:r>
          </a:p>
          <a:p>
            <a:pPr marL="0" indent="0">
              <a:buNone/>
            </a:pPr>
            <a:r>
              <a:rPr lang="en-US" sz="1800" dirty="0"/>
              <a:t>Typically 3 candidates are invited to campus for most positions.  HR can provide you with a Pittman pass for lunch for your candidate and 3 members </a:t>
            </a:r>
            <a:r>
              <a:rPr lang="en-US" sz="1800" dirty="0" smtClean="0"/>
              <a:t>of </a:t>
            </a:r>
            <a:r>
              <a:rPr lang="en-US" sz="1800" dirty="0"/>
              <a:t>the committee.  Please contact HR for any overnight stay or travel costs prior to campus visit.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Who arranges the visit day schedule for my candidate?</a:t>
            </a:r>
          </a:p>
          <a:p>
            <a:pPr marL="0" indent="0">
              <a:buNone/>
            </a:pPr>
            <a:r>
              <a:rPr lang="en-US" sz="1800" dirty="0"/>
              <a:t>The Search Committee Chair along with the committee are responsible for scheduling candidate activities for the day.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296A0-A1EE-4285-BC41-13641A5C1A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What if we want to take our candidate somewhere to eat other than Pittman?</a:t>
            </a:r>
          </a:p>
          <a:p>
            <a:pPr marL="0" indent="0">
              <a:buNone/>
            </a:pPr>
            <a:r>
              <a:rPr lang="en-US" sz="1800" dirty="0"/>
              <a:t>Any meal outside of Pittman is the responsibility of the department.  HR will no longer pay for or file reimbursements for dinner outside of Pittman.</a:t>
            </a:r>
          </a:p>
        </p:txBody>
      </p:sp>
    </p:spTree>
    <p:extLst>
      <p:ext uri="{BB962C8B-B14F-4D97-AF65-F5344CB8AC3E}">
        <p14:creationId xmlns:p14="http://schemas.microsoft.com/office/powerpoint/2010/main" val="34371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1A36B7D-FD5C-4A51-A2DC-959E492C4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198882"/>
            <a:ext cx="9720072" cy="1499616"/>
          </a:xfrm>
        </p:spPr>
        <p:txBody>
          <a:bodyPr>
            <a:noAutofit/>
          </a:bodyPr>
          <a:lstStyle/>
          <a:p>
            <a:r>
              <a:rPr lang="en-US" dirty="0"/>
              <a:t>We found our new team member!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BD05F-B293-4EDE-8AE6-54D4FE7A9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6930264" cy="402336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8" name="Picture 6" descr="951 Cartoon Of Group Of 5 People Illustrations &amp;amp; Clip Art - iStock">
            <a:extLst>
              <a:ext uri="{FF2B5EF4-FFF2-40B4-BE49-F238E27FC236}">
                <a16:creationId xmlns:a16="http://schemas.microsoft.com/office/drawing/2014/main" id="{3DE7D790-9615-4E32-B44E-A00AC0CAC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46" y="2257556"/>
            <a:ext cx="7803472" cy="4080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CD4FF75-F754-43F7-AA26-E4F79B691D42}"/>
              </a:ext>
            </a:extLst>
          </p:cNvPr>
          <p:cNvSpPr txBox="1"/>
          <p:nvPr/>
        </p:nvSpPr>
        <p:spPr>
          <a:xfrm>
            <a:off x="8311718" y="804999"/>
            <a:ext cx="363096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Once you have completed the </a:t>
            </a:r>
            <a:r>
              <a:rPr lang="en-US" dirty="0" smtClean="0"/>
              <a:t>interviews </a:t>
            </a:r>
            <a:r>
              <a:rPr lang="en-US" dirty="0"/>
              <a:t>and selected </a:t>
            </a:r>
            <a:r>
              <a:rPr lang="en-US" dirty="0" smtClean="0"/>
              <a:t>your </a:t>
            </a:r>
            <a:r>
              <a:rPr lang="en-US" dirty="0"/>
              <a:t>candidate, </a:t>
            </a:r>
            <a:r>
              <a:rPr lang="en-US" dirty="0" smtClean="0"/>
              <a:t>get approval from the Supervisor/Dean/Chair, </a:t>
            </a:r>
            <a:r>
              <a:rPr lang="en-US" dirty="0" smtClean="0"/>
              <a:t>call </a:t>
            </a:r>
            <a:r>
              <a:rPr lang="en-US" dirty="0"/>
              <a:t>the candidate and make them a verbal offer.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It is very important for the committee to continue dialog with candidates throughout the hiring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Complete the </a:t>
            </a:r>
            <a:r>
              <a:rPr lang="en-US" dirty="0">
                <a:hlinkClick r:id="rId3"/>
              </a:rPr>
              <a:t>Request to Hire Faculty (non-adjunct) and Staff</a:t>
            </a:r>
            <a:r>
              <a:rPr lang="en-US" dirty="0"/>
              <a:t> or </a:t>
            </a:r>
            <a:r>
              <a:rPr lang="en-US" dirty="0">
                <a:hlinkClick r:id="rId4"/>
              </a:rPr>
              <a:t>Request to Hire Adjunct Candidate </a:t>
            </a:r>
            <a:r>
              <a:rPr lang="en-US" dirty="0" smtClean="0">
                <a:hlinkClick r:id="rId4"/>
              </a:rPr>
              <a:t>Form</a:t>
            </a:r>
            <a:r>
              <a:rPr lang="en-US" dirty="0" smtClean="0"/>
              <a:t> and submit to </a:t>
            </a:r>
            <a:r>
              <a:rPr lang="en-US" dirty="0" smtClean="0">
                <a:hlinkClick r:id="rId5"/>
              </a:rPr>
              <a:t>sramsey@mhu.edu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HR will then </a:t>
            </a:r>
            <a:r>
              <a:rPr lang="en-US" dirty="0" smtClean="0"/>
              <a:t>send </a:t>
            </a:r>
            <a:r>
              <a:rPr lang="en-US" dirty="0"/>
              <a:t>the offer </a:t>
            </a:r>
            <a:r>
              <a:rPr lang="en-US" dirty="0" smtClean="0"/>
              <a:t>letter, background </a:t>
            </a:r>
            <a:r>
              <a:rPr lang="en-US" dirty="0"/>
              <a:t>check and COVID-19 information to the </a:t>
            </a:r>
            <a:r>
              <a:rPr lang="en-US" dirty="0" smtClean="0"/>
              <a:t>candidate for signature.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0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03277-171C-4D9C-BDAC-5C9D91BC9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Background Check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60D478-7824-4EB8-AAE3-D70E4A770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8576" y="1747230"/>
            <a:ext cx="4459614" cy="4639261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Candidates must provide written consent for a background check to be completed.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The Background Check generally takes between 24-72 hours.  The time required is based on the number of counties that the candidate has lived in and where the county is located.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 candidate cannot begin the paperwork process, be entered into Colleague, be assigned an ID number or an email address, or begin work until the background check process is complete.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Hiring department will be notified of a Complete and Clear background check.</a:t>
            </a:r>
          </a:p>
        </p:txBody>
      </p:sp>
      <p:pic>
        <p:nvPicPr>
          <p:cNvPr id="4098" name="Picture 2" descr="Pre-Employment Screening Services | Background Checks | InfoMart">
            <a:extLst>
              <a:ext uri="{FF2B5EF4-FFF2-40B4-BE49-F238E27FC236}">
                <a16:creationId xmlns:a16="http://schemas.microsoft.com/office/drawing/2014/main" id="{2D61C625-11D5-4413-A16F-9790D3C9D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271" y="1467838"/>
            <a:ext cx="4782795" cy="4222467"/>
          </a:xfrm>
          <a:prstGeom prst="rect">
            <a:avLst/>
          </a:prstGeom>
          <a:ln w="1905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78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C7292-EDD2-4B05-BFE7-C36BD8C9F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329466"/>
            <a:ext cx="4690872" cy="1737360"/>
          </a:xfrm>
        </p:spPr>
        <p:txBody>
          <a:bodyPr/>
          <a:lstStyle/>
          <a:p>
            <a:r>
              <a:rPr lang="en-US" dirty="0"/>
              <a:t>New Employee Paperwork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B54AC-70EB-4269-95C6-861A78A7A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signed Offer of Employment and a complete and clear Background Check signals HR to send out a new employee paperwork packet.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packet includes a Welcome Letter, the new employee’s email address and login information, Employee Data Sheet, Tax Withholding forms, I-9 form for </a:t>
            </a:r>
            <a:r>
              <a:rPr lang="en-US" dirty="0"/>
              <a:t>E</a:t>
            </a:r>
            <a:r>
              <a:rPr lang="en-US" dirty="0" smtClean="0"/>
              <a:t>-verify </a:t>
            </a:r>
            <a:r>
              <a:rPr lang="en-US" dirty="0"/>
              <a:t>and Direct Deposit form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 smtClean="0"/>
              <a:t>ALL</a:t>
            </a:r>
            <a:r>
              <a:rPr lang="en-US" dirty="0" smtClean="0"/>
              <a:t> employee paperwork must be completed prior to the employee start date.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 smtClean="0"/>
              <a:t>By law</a:t>
            </a:r>
            <a:r>
              <a:rPr lang="en-US" dirty="0" smtClean="0"/>
              <a:t> employee must present I-9 documents IN PERSON within 3 days of hire. </a:t>
            </a:r>
            <a:endParaRPr lang="en-US" u="sng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146" name="Picture 2" descr="14,991 BEST Pile Papers Person IMAGES, STOCK PHOTOS &amp; VECTORS | Adobe Stock">
            <a:extLst>
              <a:ext uri="{FF2B5EF4-FFF2-40B4-BE49-F238E27FC236}">
                <a16:creationId xmlns:a16="http://schemas.microsoft.com/office/drawing/2014/main" id="{398821A1-3922-4FBD-80A5-835D31783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44" y="2708062"/>
            <a:ext cx="4601998" cy="3299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85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your new employee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44" y="2065918"/>
            <a:ext cx="4389120" cy="442196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On the first working day of each month, HR will be conducting an in-person New </a:t>
            </a:r>
            <a:r>
              <a:rPr lang="en-US" sz="1800" dirty="0"/>
              <a:t>E</a:t>
            </a:r>
            <a:r>
              <a:rPr lang="en-US" sz="1800" dirty="0" smtClean="0"/>
              <a:t>mployee </a:t>
            </a:r>
            <a:r>
              <a:rPr lang="en-US" sz="1800" dirty="0"/>
              <a:t>O</a:t>
            </a:r>
            <a:r>
              <a:rPr lang="en-US" sz="1800" dirty="0" smtClean="0"/>
              <a:t>rientation from 9am-12:30pm.  Please plan new employee start date accordingly!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Learn your new employee’s computer preference and notify IT for office set up.  This takes time to prepare, so please plan accordingly.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Enter a work order for office cleaning, carpet shampooing, furniture assistance, etc…</a:t>
            </a:r>
            <a:endParaRPr lang="en-US" sz="1800" dirty="0"/>
          </a:p>
        </p:txBody>
      </p:sp>
      <p:pic>
        <p:nvPicPr>
          <p:cNvPr id="1026" name="Picture 2" descr="Free Images : laptop, employee, workplace, men, printer, african, working,  manager, business, office, concept, leader, businessman, success, table,  character, executive, computer, management, leadership, work, smile, job,  cartoon, illustratio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678" y="1745399"/>
            <a:ext cx="4938631" cy="3174834"/>
          </a:xfrm>
          <a:prstGeom prst="rect">
            <a:avLst/>
          </a:prstGeom>
          <a:ln w="190500" cap="sq">
            <a:solidFill>
              <a:schemeClr val="accent3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55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4474</TotalTime>
  <Words>1000</Words>
  <Application>Microsoft Office PowerPoint</Application>
  <PresentationFormat>Widescreen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Tw Cen MT</vt:lpstr>
      <vt:lpstr>Tw Cen MT Condensed</vt:lpstr>
      <vt:lpstr>Wingdings 3</vt:lpstr>
      <vt:lpstr>Integral</vt:lpstr>
      <vt:lpstr>Virtual Coffee Hour: Demystifying The hiring Process</vt:lpstr>
      <vt:lpstr>PowerPoint Presentation</vt:lpstr>
      <vt:lpstr>PowerPoint Presentation</vt:lpstr>
      <vt:lpstr>Your position has been approved for posting and your search committee is ready to go…What is next?</vt:lpstr>
      <vt:lpstr>On-Campus Interview FAQs</vt:lpstr>
      <vt:lpstr>We found our new team member!</vt:lpstr>
      <vt:lpstr>The Background Check</vt:lpstr>
      <vt:lpstr>New Employee Paperwork</vt:lpstr>
      <vt:lpstr>Preparing for your new employee</vt:lpstr>
      <vt:lpstr>New Employee Orientation</vt:lpstr>
      <vt:lpstr>You are hired! Welcome to the MHU Family!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Coffee Hour: Demystifying The hiring Process</dc:title>
  <dc:creator>Matthews, Jennie</dc:creator>
  <cp:lastModifiedBy>Matthews, Jennie</cp:lastModifiedBy>
  <cp:revision>28</cp:revision>
  <dcterms:created xsi:type="dcterms:W3CDTF">2022-02-07T01:12:37Z</dcterms:created>
  <dcterms:modified xsi:type="dcterms:W3CDTF">2022-02-10T04:25:40Z</dcterms:modified>
</cp:coreProperties>
</file>