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notesMasterIdLst>
    <p:notesMasterId r:id="rId18"/>
  </p:notesMasterIdLst>
  <p:sldIdLst>
    <p:sldId id="267" r:id="rId2"/>
    <p:sldId id="256" r:id="rId3"/>
    <p:sldId id="268" r:id="rId4"/>
    <p:sldId id="257" r:id="rId5"/>
    <p:sldId id="263" r:id="rId6"/>
    <p:sldId id="273" r:id="rId7"/>
    <p:sldId id="259" r:id="rId8"/>
    <p:sldId id="258" r:id="rId9"/>
    <p:sldId id="269" r:id="rId10"/>
    <p:sldId id="260" r:id="rId11"/>
    <p:sldId id="261" r:id="rId12"/>
    <p:sldId id="272" r:id="rId13"/>
    <p:sldId id="270" r:id="rId14"/>
    <p:sldId id="271" r:id="rId15"/>
    <p:sldId id="262" r:id="rId16"/>
    <p:sldId id="266" r:id="rId17"/>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2D2EE-0042-424C-83E4-1BC2464CCFFD}" v="141" dt="2021-11-19T16:28:00.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24" tIns="46412" rIns="92824" bIns="4641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24" tIns="46412" rIns="92824" bIns="46412" rtlCol="0"/>
          <a:lstStyle>
            <a:lvl1pPr algn="r">
              <a:defRPr sz="1200"/>
            </a:lvl1pPr>
          </a:lstStyle>
          <a:p>
            <a:fld id="{EC537BE9-5E9F-45E4-A87F-53C274753880}" type="datetimeFigureOut">
              <a:rPr lang="en-US" smtClean="0"/>
              <a:t>11/28/2023</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24" tIns="46412" rIns="92824" bIns="46412"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24" tIns="46412" rIns="92824" bIns="464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824" tIns="46412" rIns="92824" bIns="4641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824" tIns="46412" rIns="92824" bIns="46412" rtlCol="0" anchor="b"/>
          <a:lstStyle>
            <a:lvl1pPr algn="r">
              <a:defRPr sz="1200"/>
            </a:lvl1pPr>
          </a:lstStyle>
          <a:p>
            <a:fld id="{AFB08BAD-8AF0-4305-B6F5-C869D9704F85}" type="slidenum">
              <a:rPr lang="en-US" smtClean="0"/>
              <a:t>‹#›</a:t>
            </a:fld>
            <a:endParaRPr lang="en-US"/>
          </a:p>
        </p:txBody>
      </p:sp>
    </p:spTree>
    <p:extLst>
      <p:ext uri="{BB962C8B-B14F-4D97-AF65-F5344CB8AC3E}">
        <p14:creationId xmlns:p14="http://schemas.microsoft.com/office/powerpoint/2010/main" val="12812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dirty="0"/>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0185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286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639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0878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7326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399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5290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119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413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026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dirty="0"/>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8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106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2310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863711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127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751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11/28/2023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252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11/28/2023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9765267"/>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mn7U93zdUqQ"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my.mhu.edu/" TargetMode="External"/><Relationship Id="rId7" Type="http://schemas.openxmlformats.org/officeDocument/2006/relationships/hyperlink" Target="https://selfservice.mhu.edu/Student/Account/Login?ReturnUrl=%2fstudent%2f" TargetMode="External"/><Relationship Id="rId2" Type="http://schemas.openxmlformats.org/officeDocument/2006/relationships/hyperlink" Target="https://www.mhu.edu/" TargetMode="External"/><Relationship Id="rId1" Type="http://schemas.openxmlformats.org/officeDocument/2006/relationships/slideLayout" Target="../slideLayouts/slideLayout2.xml"/><Relationship Id="rId6" Type="http://schemas.openxmlformats.org/officeDocument/2006/relationships/hyperlink" Target="https://mhu-nc.safecolleges.com/login" TargetMode="External"/><Relationship Id="rId5" Type="http://schemas.openxmlformats.org/officeDocument/2006/relationships/hyperlink" Target="https://my.mhu.edu/course/view.php?id=122" TargetMode="External"/><Relationship Id="rId4" Type="http://schemas.openxmlformats.org/officeDocument/2006/relationships/hyperlink" Target="https://my.mhu.edu/pluginfile.php/20657/mod_resource/content/5/Employee%20Handbook%20v2.22%20%28002%29.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selfservice.mhu.edu/Student/Account/Login?ReturnUrl=%2fstudent%2f" TargetMode="External"/><Relationship Id="rId3" Type="http://schemas.openxmlformats.org/officeDocument/2006/relationships/hyperlink" Target="https://www.mhu.edu/campus-life/support-resources/title-ix/" TargetMode="External"/><Relationship Id="rId7" Type="http://schemas.openxmlformats.org/officeDocument/2006/relationships/hyperlink" Target="https://www.mhu.edu/campus-life/diversity/" TargetMode="External"/><Relationship Id="rId2" Type="http://schemas.openxmlformats.org/officeDocument/2006/relationships/hyperlink" Target="https://www.mhu.edu/about/" TargetMode="External"/><Relationship Id="rId1" Type="http://schemas.openxmlformats.org/officeDocument/2006/relationships/slideLayout" Target="../slideLayouts/slideLayout2.xml"/><Relationship Id="rId6" Type="http://schemas.openxmlformats.org/officeDocument/2006/relationships/hyperlink" Target="https://www.mhu.edu/campus-life/support-resources/disability-services/" TargetMode="External"/><Relationship Id="rId5" Type="http://schemas.openxmlformats.org/officeDocument/2006/relationships/hyperlink" Target="https://www.mhu.edu/campus-life/support-resources/counseling-center/" TargetMode="External"/><Relationship Id="rId4" Type="http://schemas.openxmlformats.org/officeDocument/2006/relationships/hyperlink" Target="https://www.mhu.edu/campus-life/support-resources/wellness-center/" TargetMode="Externa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mhu.edu/campus-life/diversity/bias-incident/" TargetMode="External"/><Relationship Id="rId2" Type="http://schemas.openxmlformats.org/officeDocument/2006/relationships/hyperlink" Target="https://www.mhu.edu/about/who-we-are/religious-identity-statement/"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mhu.edu/academics/academic-resources/ferp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n7U93zdUqQ"/>
          <p:cNvPicPr>
            <a:picLocks noGrp="1" noRot="1" noChangeAspect="1"/>
          </p:cNvPicPr>
          <p:nvPr>
            <p:ph idx="1"/>
            <a:videoFile r:link="rId1"/>
          </p:nvPr>
        </p:nvPicPr>
        <p:blipFill>
          <a:blip r:embed="rId3"/>
          <a:stretch>
            <a:fillRect/>
          </a:stretch>
        </p:blipFill>
        <p:spPr>
          <a:xfrm>
            <a:off x="1746857" y="848418"/>
            <a:ext cx="8778240" cy="4937760"/>
          </a:xfrm>
          <a:prstGeom prst="rect">
            <a:avLst/>
          </a:prstGeom>
        </p:spPr>
      </p:pic>
    </p:spTree>
    <p:extLst>
      <p:ext uri="{BB962C8B-B14F-4D97-AF65-F5344CB8AC3E}">
        <p14:creationId xmlns:p14="http://schemas.microsoft.com/office/powerpoint/2010/main" val="1818223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5AF7-D62C-4498-B27E-03E53698ADC5}"/>
              </a:ext>
            </a:extLst>
          </p:cNvPr>
          <p:cNvSpPr>
            <a:spLocks noGrp="1"/>
          </p:cNvSpPr>
          <p:nvPr>
            <p:ph type="title"/>
          </p:nvPr>
        </p:nvSpPr>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Navigating Online Resources</a:t>
            </a:r>
          </a:p>
        </p:txBody>
      </p:sp>
      <p:sp>
        <p:nvSpPr>
          <p:cNvPr id="3" name="Content Placeholder 2">
            <a:extLst>
              <a:ext uri="{FF2B5EF4-FFF2-40B4-BE49-F238E27FC236}">
                <a16:creationId xmlns:a16="http://schemas.microsoft.com/office/drawing/2014/main" id="{82D9851F-2A4D-4A97-8A99-D17C453E0DA4}"/>
              </a:ext>
            </a:extLst>
          </p:cNvPr>
          <p:cNvSpPr>
            <a:spLocks noGrp="1"/>
          </p:cNvSpPr>
          <p:nvPr>
            <p:ph idx="1"/>
          </p:nvPr>
        </p:nvSpPr>
        <p:spPr>
          <a:xfrm>
            <a:off x="1141413" y="2666999"/>
            <a:ext cx="5899467" cy="3124201"/>
          </a:xfrm>
        </p:spPr>
        <p:txBody>
          <a:bodyPr>
            <a:normAutofit/>
          </a:bodyPr>
          <a:lstStyle/>
          <a:p>
            <a:pPr marL="0" indent="0" algn="ctr">
              <a:buNone/>
            </a:pPr>
            <a:r>
              <a:rPr lang="en-US" sz="2800" dirty="0">
                <a:hlinkClick r:id="rId2"/>
              </a:rPr>
              <a:t>Mars Hill University Website</a:t>
            </a:r>
            <a:endParaRPr lang="en-US" sz="2800" dirty="0"/>
          </a:p>
          <a:p>
            <a:pPr marL="0" indent="0" algn="ctr">
              <a:buNone/>
            </a:pPr>
            <a:r>
              <a:rPr lang="en-US" sz="2800" dirty="0" err="1">
                <a:hlinkClick r:id="rId3"/>
              </a:rPr>
              <a:t>Mymhu</a:t>
            </a:r>
            <a:r>
              <a:rPr lang="en-US" sz="2800" dirty="0"/>
              <a:t> &amp; </a:t>
            </a:r>
            <a:r>
              <a:rPr lang="en-US" sz="2800" dirty="0">
                <a:hlinkClick r:id="rId4"/>
              </a:rPr>
              <a:t>Employee Handbook</a:t>
            </a:r>
            <a:endParaRPr lang="en-US" sz="2800" dirty="0"/>
          </a:p>
          <a:p>
            <a:pPr marL="0" indent="0" algn="ctr">
              <a:buNone/>
            </a:pPr>
            <a:r>
              <a:rPr lang="en-US" sz="2800" dirty="0" err="1">
                <a:hlinkClick r:id="rId5"/>
              </a:rPr>
              <a:t>Hr</a:t>
            </a:r>
            <a:r>
              <a:rPr lang="en-US" sz="2800" dirty="0">
                <a:hlinkClick r:id="rId5"/>
              </a:rPr>
              <a:t> portal</a:t>
            </a:r>
            <a:endParaRPr lang="en-US" sz="2800" dirty="0"/>
          </a:p>
          <a:p>
            <a:pPr marL="0" indent="0" algn="ctr">
              <a:buNone/>
            </a:pPr>
            <a:r>
              <a:rPr lang="en-US" sz="2800" dirty="0">
                <a:hlinkClick r:id="rId6"/>
              </a:rPr>
              <a:t>Safe colleges training</a:t>
            </a:r>
            <a:endParaRPr lang="en-US" sz="2800" dirty="0"/>
          </a:p>
          <a:p>
            <a:pPr marL="0" indent="0" algn="ctr">
              <a:buNone/>
            </a:pPr>
            <a:r>
              <a:rPr lang="en-US" sz="2800" dirty="0">
                <a:hlinkClick r:id="rId7"/>
              </a:rPr>
              <a:t>Self-Service</a:t>
            </a:r>
            <a:endParaRPr lang="en-US" sz="2800" dirty="0"/>
          </a:p>
        </p:txBody>
      </p:sp>
      <p:pic>
        <p:nvPicPr>
          <p:cNvPr id="4" name="Picture 3"/>
          <p:cNvPicPr>
            <a:picLocks noChangeAspect="1"/>
          </p:cNvPicPr>
          <p:nvPr/>
        </p:nvPicPr>
        <p:blipFill>
          <a:blip r:embed="rId8"/>
          <a:stretch>
            <a:fillRect/>
          </a:stretch>
        </p:blipFill>
        <p:spPr>
          <a:xfrm>
            <a:off x="6923314" y="3766271"/>
            <a:ext cx="4759778" cy="26288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8043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C462-7CEE-492E-8ECD-55144BADA1E4}"/>
              </a:ext>
            </a:extLst>
          </p:cNvPr>
          <p:cNvSpPr>
            <a:spLocks noGrp="1"/>
          </p:cNvSpPr>
          <p:nvPr>
            <p:ph type="title"/>
          </p:nvPr>
        </p:nvSpPr>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Important information</a:t>
            </a:r>
          </a:p>
        </p:txBody>
      </p:sp>
      <p:sp>
        <p:nvSpPr>
          <p:cNvPr id="3" name="Content Placeholder 2">
            <a:extLst>
              <a:ext uri="{FF2B5EF4-FFF2-40B4-BE49-F238E27FC236}">
                <a16:creationId xmlns:a16="http://schemas.microsoft.com/office/drawing/2014/main" id="{E77CD5E0-65D5-47FA-B4C5-A56400DBC2D0}"/>
              </a:ext>
            </a:extLst>
          </p:cNvPr>
          <p:cNvSpPr>
            <a:spLocks noGrp="1"/>
          </p:cNvSpPr>
          <p:nvPr>
            <p:ph idx="1"/>
          </p:nvPr>
        </p:nvSpPr>
        <p:spPr>
          <a:xfrm>
            <a:off x="1141413" y="2181497"/>
            <a:ext cx="6670176" cy="4149634"/>
          </a:xfrm>
        </p:spPr>
        <p:txBody>
          <a:bodyPr>
            <a:noAutofit/>
          </a:bodyPr>
          <a:lstStyle/>
          <a:p>
            <a:r>
              <a:rPr lang="en-US" sz="2400" dirty="0">
                <a:hlinkClick r:id="rId2"/>
              </a:rPr>
              <a:t>University Mission &amp; Vision</a:t>
            </a:r>
            <a:endParaRPr lang="en-US" sz="2400" dirty="0"/>
          </a:p>
          <a:p>
            <a:r>
              <a:rPr lang="en-US" sz="2400" dirty="0">
                <a:hlinkClick r:id="rId3"/>
              </a:rPr>
              <a:t>Title IX</a:t>
            </a:r>
            <a:r>
              <a:rPr lang="en-US" sz="2400" dirty="0"/>
              <a:t>, </a:t>
            </a:r>
            <a:r>
              <a:rPr lang="en-US" sz="2400" dirty="0">
                <a:hlinkClick r:id="rId4"/>
              </a:rPr>
              <a:t>Wellness Center</a:t>
            </a:r>
            <a:r>
              <a:rPr lang="en-US" sz="2400" dirty="0"/>
              <a:t>, </a:t>
            </a:r>
            <a:r>
              <a:rPr lang="en-US" sz="2400" dirty="0">
                <a:hlinkClick r:id="rId5"/>
              </a:rPr>
              <a:t>Counseling</a:t>
            </a:r>
            <a:r>
              <a:rPr lang="en-US" sz="2400" dirty="0"/>
              <a:t>, and </a:t>
            </a:r>
            <a:r>
              <a:rPr lang="en-US" sz="2400" dirty="0">
                <a:hlinkClick r:id="rId6"/>
              </a:rPr>
              <a:t>Disability Services</a:t>
            </a:r>
            <a:endParaRPr lang="en-US" sz="2400" dirty="0"/>
          </a:p>
          <a:p>
            <a:r>
              <a:rPr lang="en-US" sz="2400" dirty="0">
                <a:hlinkClick r:id="rId7"/>
              </a:rPr>
              <a:t>Center for Diversity, Equity, and Inclusion</a:t>
            </a:r>
            <a:endParaRPr lang="en-US" sz="2400" dirty="0"/>
          </a:p>
          <a:p>
            <a:r>
              <a:rPr lang="en-US" sz="2400" dirty="0">
                <a:hlinkClick r:id="rId8"/>
              </a:rPr>
              <a:t>MHU Self-Service</a:t>
            </a:r>
            <a:endParaRPr lang="en-US" sz="2400" dirty="0"/>
          </a:p>
          <a:p>
            <a:r>
              <a:rPr lang="en-US" sz="2400" dirty="0"/>
              <a:t>Responsible </a:t>
            </a:r>
            <a:r>
              <a:rPr lang="en-US" sz="2400" dirty="0" err="1"/>
              <a:t>pto</a:t>
            </a:r>
            <a:r>
              <a:rPr lang="en-US" sz="2400"/>
              <a:t> and </a:t>
            </a:r>
            <a:r>
              <a:rPr lang="en-US" sz="2400" dirty="0"/>
              <a:t>holidays</a:t>
            </a:r>
          </a:p>
          <a:p>
            <a:r>
              <a:rPr lang="en-US" sz="2400" dirty="0"/>
              <a:t>Job Description (in packet)</a:t>
            </a:r>
          </a:p>
        </p:txBody>
      </p:sp>
      <p:pic>
        <p:nvPicPr>
          <p:cNvPr id="4" name="Picture 3"/>
          <p:cNvPicPr>
            <a:picLocks noChangeAspect="1"/>
          </p:cNvPicPr>
          <p:nvPr/>
        </p:nvPicPr>
        <p:blipFill>
          <a:blip r:embed="rId9"/>
          <a:stretch>
            <a:fillRect/>
          </a:stretch>
        </p:blipFill>
        <p:spPr>
          <a:xfrm>
            <a:off x="8347164" y="3133604"/>
            <a:ext cx="3414849" cy="30904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5176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C462-7CEE-492E-8ECD-55144BADA1E4}"/>
              </a:ext>
            </a:extLst>
          </p:cNvPr>
          <p:cNvSpPr>
            <a:spLocks noGrp="1"/>
          </p:cNvSpPr>
          <p:nvPr>
            <p:ph type="title"/>
          </p:nvPr>
        </p:nvSpPr>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Important information</a:t>
            </a:r>
          </a:p>
        </p:txBody>
      </p:sp>
      <p:sp>
        <p:nvSpPr>
          <p:cNvPr id="3" name="Content Placeholder 2">
            <a:extLst>
              <a:ext uri="{FF2B5EF4-FFF2-40B4-BE49-F238E27FC236}">
                <a16:creationId xmlns:a16="http://schemas.microsoft.com/office/drawing/2014/main" id="{E77CD5E0-65D5-47FA-B4C5-A56400DBC2D0}"/>
              </a:ext>
            </a:extLst>
          </p:cNvPr>
          <p:cNvSpPr>
            <a:spLocks noGrp="1"/>
          </p:cNvSpPr>
          <p:nvPr>
            <p:ph idx="1"/>
          </p:nvPr>
        </p:nvSpPr>
        <p:spPr>
          <a:xfrm>
            <a:off x="1141413" y="1976845"/>
            <a:ext cx="6670176" cy="3631474"/>
          </a:xfrm>
        </p:spPr>
        <p:txBody>
          <a:bodyPr>
            <a:noAutofit/>
          </a:bodyPr>
          <a:lstStyle/>
          <a:p>
            <a:r>
              <a:rPr lang="en-US" sz="2400" dirty="0">
                <a:hlinkClick r:id="rId2"/>
              </a:rPr>
              <a:t>MHU Religious Statement</a:t>
            </a:r>
            <a:endParaRPr lang="en-US" sz="2400" dirty="0"/>
          </a:p>
          <a:p>
            <a:r>
              <a:rPr lang="en-US" sz="2400" dirty="0">
                <a:hlinkClick r:id="rId3"/>
              </a:rPr>
              <a:t>Bias Incident Response Information</a:t>
            </a:r>
            <a:endParaRPr lang="en-US" sz="2400" dirty="0"/>
          </a:p>
          <a:p>
            <a:r>
              <a:rPr lang="en-US" sz="2400" dirty="0">
                <a:hlinkClick r:id="rId4"/>
              </a:rPr>
              <a:t>Student Confidentiality</a:t>
            </a:r>
            <a:endParaRPr lang="en-US" sz="2400" dirty="0"/>
          </a:p>
          <a:p>
            <a:r>
              <a:rPr lang="en-US" sz="2400" dirty="0"/>
              <a:t>The Student Experience</a:t>
            </a:r>
          </a:p>
        </p:txBody>
      </p:sp>
      <p:pic>
        <p:nvPicPr>
          <p:cNvPr id="4" name="Picture 3"/>
          <p:cNvPicPr>
            <a:picLocks noChangeAspect="1"/>
          </p:cNvPicPr>
          <p:nvPr/>
        </p:nvPicPr>
        <p:blipFill>
          <a:blip r:embed="rId5"/>
          <a:stretch>
            <a:fillRect/>
          </a:stretch>
        </p:blipFill>
        <p:spPr>
          <a:xfrm>
            <a:off x="8347164" y="3133604"/>
            <a:ext cx="3414849" cy="30904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4281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chemeClr val="accent1">
                    <a:lumMod val="75000"/>
                  </a:schemeClr>
                </a:solidFill>
              </a:rPr>
              <a:t>RESPONSIBLE PTO</a:t>
            </a:r>
            <a:br>
              <a:rPr lang="en-US" sz="4800" dirty="0">
                <a:solidFill>
                  <a:schemeClr val="accent1">
                    <a:lumMod val="75000"/>
                  </a:schemeClr>
                </a:solidFill>
              </a:rPr>
            </a:br>
            <a:r>
              <a:rPr lang="en-US" sz="2400" i="1" dirty="0">
                <a:solidFill>
                  <a:schemeClr val="accent1">
                    <a:lumMod val="75000"/>
                  </a:schemeClr>
                </a:solidFill>
              </a:rPr>
              <a:t>Supporting work/life harmony for employees</a:t>
            </a:r>
            <a:br>
              <a:rPr lang="en-US" sz="2400" i="1" dirty="0">
                <a:solidFill>
                  <a:schemeClr val="accent1">
                    <a:lumMod val="75000"/>
                  </a:schemeClr>
                </a:solidFill>
              </a:rPr>
            </a:br>
            <a:r>
              <a:rPr lang="en-US" sz="1800" dirty="0">
                <a:solidFill>
                  <a:schemeClr val="accent1">
                    <a:lumMod val="75000"/>
                  </a:schemeClr>
                </a:solidFill>
              </a:rPr>
              <a:t>Begins January 2</a:t>
            </a:r>
            <a:r>
              <a:rPr lang="en-US" sz="1800" baseline="30000" dirty="0">
                <a:solidFill>
                  <a:schemeClr val="accent1">
                    <a:lumMod val="75000"/>
                  </a:schemeClr>
                </a:solidFill>
              </a:rPr>
              <a:t>nd</a:t>
            </a:r>
            <a:r>
              <a:rPr lang="en-US" sz="1800" dirty="0">
                <a:solidFill>
                  <a:schemeClr val="accent1">
                    <a:lumMod val="75000"/>
                  </a:schemeClr>
                </a:solidFill>
              </a:rPr>
              <a:t>, 2024</a:t>
            </a:r>
            <a:endParaRPr lang="en-US" sz="2400" dirty="0">
              <a:solidFill>
                <a:schemeClr val="accent1">
                  <a:lumMod val="75000"/>
                </a:schemeClr>
              </a:solidFill>
            </a:endParaRPr>
          </a:p>
        </p:txBody>
      </p:sp>
      <p:sp>
        <p:nvSpPr>
          <p:cNvPr id="3" name="Content Placeholder 2">
            <a:extLst>
              <a:ext uri="{FF2B5EF4-FFF2-40B4-BE49-F238E27FC236}">
                <a16:creationId xmlns:a16="http://schemas.microsoft.com/office/drawing/2014/main" id="{79A3FF0B-3AB8-4A9C-ADC0-7A9C161C827A}"/>
              </a:ext>
            </a:extLst>
          </p:cNvPr>
          <p:cNvSpPr>
            <a:spLocks noGrp="1"/>
          </p:cNvSpPr>
          <p:nvPr>
            <p:ph idx="1"/>
          </p:nvPr>
        </p:nvSpPr>
        <p:spPr/>
        <p:txBody>
          <a:bodyPr/>
          <a:lstStyle/>
          <a:p>
            <a:r>
              <a:rPr lang="en-US" dirty="0"/>
              <a:t>Includes vacation, personal, and sick time.</a:t>
            </a:r>
          </a:p>
          <a:p>
            <a:r>
              <a:rPr lang="en-US" dirty="0"/>
              <a:t>Request time off through </a:t>
            </a:r>
            <a:r>
              <a:rPr lang="en-US" dirty="0" err="1"/>
              <a:t>paychex</a:t>
            </a:r>
            <a:r>
              <a:rPr lang="en-US" dirty="0"/>
              <a:t> which will be approved and maintained by your supervisor.</a:t>
            </a:r>
          </a:p>
          <a:p>
            <a:r>
              <a:rPr lang="en-US" dirty="0"/>
              <a:t>Up to two weeks can be requested at a time due to department coverage.</a:t>
            </a:r>
          </a:p>
          <a:p>
            <a:r>
              <a:rPr lang="en-US" dirty="0"/>
              <a:t>After one year of employment, if an employee needs to be out for a qualified </a:t>
            </a:r>
            <a:r>
              <a:rPr lang="en-US" dirty="0" err="1"/>
              <a:t>fmla</a:t>
            </a:r>
            <a:r>
              <a:rPr lang="en-US" dirty="0"/>
              <a:t> event (</a:t>
            </a:r>
            <a:r>
              <a:rPr lang="en-US" u="sng" dirty="0"/>
              <a:t>extended illness </a:t>
            </a:r>
            <a:r>
              <a:rPr lang="en-US" dirty="0"/>
              <a:t>(</a:t>
            </a:r>
            <a:r>
              <a:rPr lang="en-US" i="1" dirty="0"/>
              <a:t>self or family member</a:t>
            </a:r>
            <a:r>
              <a:rPr lang="en-US" dirty="0"/>
              <a:t>) </a:t>
            </a:r>
            <a:r>
              <a:rPr lang="en-US" u="sng" dirty="0"/>
              <a:t>maternity leave, etc</a:t>
            </a:r>
            <a:r>
              <a:rPr lang="en-US" dirty="0"/>
              <a:t>.), </a:t>
            </a:r>
            <a:r>
              <a:rPr lang="en-US" dirty="0" err="1"/>
              <a:t>mhu</a:t>
            </a:r>
            <a:r>
              <a:rPr lang="en-US" dirty="0"/>
              <a:t> will cover your pay and your benefits for up to 12 weeks (consecutive or in increments).</a:t>
            </a:r>
          </a:p>
        </p:txBody>
      </p:sp>
    </p:spTree>
    <p:extLst>
      <p:ext uri="{BB962C8B-B14F-4D97-AF65-F5344CB8AC3E}">
        <p14:creationId xmlns:p14="http://schemas.microsoft.com/office/powerpoint/2010/main" val="263325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08" y="395591"/>
            <a:ext cx="9905998" cy="1306749"/>
          </a:xfrm>
        </p:spPr>
        <p:txBody>
          <a:bodyPr>
            <a:normAutofit/>
          </a:bodyPr>
          <a:lstStyle/>
          <a:p>
            <a:pPr algn="ctr"/>
            <a:r>
              <a:rPr lang="en-US" sz="4400" b="1" dirty="0"/>
              <a:t>Holidays</a:t>
            </a:r>
          </a:p>
        </p:txBody>
      </p:sp>
      <p:sp>
        <p:nvSpPr>
          <p:cNvPr id="3" name="Content Placeholder 2"/>
          <p:cNvSpPr>
            <a:spLocks noGrp="1"/>
          </p:cNvSpPr>
          <p:nvPr>
            <p:ph idx="1"/>
          </p:nvPr>
        </p:nvSpPr>
        <p:spPr>
          <a:xfrm>
            <a:off x="1141413" y="1702341"/>
            <a:ext cx="9905998" cy="4088860"/>
          </a:xfrm>
        </p:spPr>
        <p:txBody>
          <a:bodyPr>
            <a:normAutofit fontScale="92500" lnSpcReduction="20000"/>
          </a:bodyPr>
          <a:lstStyle/>
          <a:p>
            <a:pPr marL="0" indent="0" algn="ctr">
              <a:buNone/>
            </a:pPr>
            <a:r>
              <a:rPr lang="en-US" dirty="0"/>
              <a:t>New Year’s Day (1 Day)</a:t>
            </a:r>
          </a:p>
          <a:p>
            <a:pPr marL="0" indent="0" algn="ctr">
              <a:buNone/>
            </a:pPr>
            <a:r>
              <a:rPr lang="en-US" dirty="0"/>
              <a:t>Martin Luther King Jr. Day (1 Day)</a:t>
            </a:r>
          </a:p>
          <a:p>
            <a:pPr marL="0" indent="0" algn="ctr">
              <a:buNone/>
            </a:pPr>
            <a:r>
              <a:rPr lang="en-US" dirty="0"/>
              <a:t>Spring Break (2 Days)</a:t>
            </a:r>
          </a:p>
          <a:p>
            <a:pPr marL="0" indent="0" algn="ctr">
              <a:buNone/>
            </a:pPr>
            <a:r>
              <a:rPr lang="en-US" dirty="0"/>
              <a:t>Good Friday (1Day)</a:t>
            </a:r>
          </a:p>
          <a:p>
            <a:pPr marL="0" indent="0" algn="ctr">
              <a:buNone/>
            </a:pPr>
            <a:r>
              <a:rPr lang="en-US" dirty="0"/>
              <a:t>Memorial Day (1 Day)</a:t>
            </a:r>
          </a:p>
          <a:p>
            <a:pPr marL="0" indent="0" algn="ctr">
              <a:buNone/>
            </a:pPr>
            <a:r>
              <a:rPr lang="en-US" dirty="0"/>
              <a:t>Juneteenth (1DAY)</a:t>
            </a:r>
          </a:p>
          <a:p>
            <a:pPr marL="0" indent="0" algn="ctr">
              <a:buNone/>
            </a:pPr>
            <a:r>
              <a:rPr lang="en-US" dirty="0"/>
              <a:t>4</a:t>
            </a:r>
            <a:r>
              <a:rPr lang="en-US" baseline="30000" dirty="0"/>
              <a:t>th</a:t>
            </a:r>
            <a:r>
              <a:rPr lang="en-US" dirty="0"/>
              <a:t> of July (1 Day)</a:t>
            </a:r>
          </a:p>
          <a:p>
            <a:pPr marL="0" indent="0" algn="ctr">
              <a:buNone/>
            </a:pPr>
            <a:r>
              <a:rPr lang="en-US" dirty="0"/>
              <a:t>Thanksgiving (3 Days)</a:t>
            </a:r>
          </a:p>
          <a:p>
            <a:pPr marL="0" indent="0" algn="ctr">
              <a:buNone/>
            </a:pPr>
            <a:r>
              <a:rPr lang="en-US" dirty="0"/>
              <a:t>Christmas Break (~10 Days)</a:t>
            </a:r>
          </a:p>
          <a:p>
            <a:pPr marL="0" indent="0" algn="ctr">
              <a:buNone/>
            </a:pPr>
            <a:endParaRPr lang="en-US" dirty="0"/>
          </a:p>
          <a:p>
            <a:pPr marL="0" indent="0">
              <a:buNone/>
            </a:pPr>
            <a:r>
              <a:rPr lang="en-US" dirty="0"/>
              <a:t>*</a:t>
            </a:r>
            <a:r>
              <a:rPr lang="en-US" sz="1800" dirty="0"/>
              <a:t>JUNE &amp; JULY – EACH FRIDAY ADM OFFICES CLOSE AT 2:00</a:t>
            </a:r>
            <a:endParaRPr lang="en-US" dirty="0"/>
          </a:p>
        </p:txBody>
      </p:sp>
      <p:pic>
        <p:nvPicPr>
          <p:cNvPr id="4" name="Picture 3"/>
          <p:cNvPicPr>
            <a:picLocks noChangeAspect="1"/>
          </p:cNvPicPr>
          <p:nvPr/>
        </p:nvPicPr>
        <p:blipFill>
          <a:blip r:embed="rId2"/>
          <a:stretch>
            <a:fillRect/>
          </a:stretch>
        </p:blipFill>
        <p:spPr>
          <a:xfrm>
            <a:off x="484450" y="733424"/>
            <a:ext cx="3285329" cy="19378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3"/>
          <a:stretch>
            <a:fillRect/>
          </a:stretch>
        </p:blipFill>
        <p:spPr>
          <a:xfrm>
            <a:off x="7866506" y="4373597"/>
            <a:ext cx="3871603" cy="19358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4"/>
          <a:stretch>
            <a:fillRect/>
          </a:stretch>
        </p:blipFill>
        <p:spPr>
          <a:xfrm>
            <a:off x="8273441" y="1205137"/>
            <a:ext cx="3668949" cy="24459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567" y="3128863"/>
            <a:ext cx="3761362" cy="21157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9830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71297" y="844482"/>
            <a:ext cx="10697891" cy="53489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36330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C462-7CEE-492E-8ECD-55144BADA1E4}"/>
              </a:ext>
            </a:extLst>
          </p:cNvPr>
          <p:cNvSpPr>
            <a:spLocks noGrp="1"/>
          </p:cNvSpPr>
          <p:nvPr>
            <p:ph type="title"/>
          </p:nvPr>
        </p:nvSpPr>
        <p:spPr>
          <a:xfrm>
            <a:off x="1141413" y="94034"/>
            <a:ext cx="9905998" cy="1287294"/>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Campus tour</a:t>
            </a:r>
          </a:p>
        </p:txBody>
      </p:sp>
      <p:pic>
        <p:nvPicPr>
          <p:cNvPr id="4" name="Content Placeholder 3"/>
          <p:cNvPicPr>
            <a:picLocks noGrp="1" noChangeAspect="1"/>
          </p:cNvPicPr>
          <p:nvPr>
            <p:ph idx="1"/>
          </p:nvPr>
        </p:nvPicPr>
        <p:blipFill>
          <a:blip r:embed="rId2"/>
          <a:stretch>
            <a:fillRect/>
          </a:stretch>
        </p:blipFill>
        <p:spPr>
          <a:xfrm>
            <a:off x="1358679" y="1147728"/>
            <a:ext cx="9471465" cy="5443322"/>
          </a:xfrm>
          <a:prstGeom prst="rect">
            <a:avLst/>
          </a:prstGeom>
        </p:spPr>
      </p:pic>
    </p:spTree>
    <p:extLst>
      <p:ext uri="{BB962C8B-B14F-4D97-AF65-F5344CB8AC3E}">
        <p14:creationId xmlns:p14="http://schemas.microsoft.com/office/powerpoint/2010/main" val="24265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AFEDDF73-B99A-4AB3-B4D9-7ADA64E721E4}"/>
              </a:ext>
            </a:extLst>
          </p:cNvPr>
          <p:cNvPicPr>
            <a:picLocks noChangeAspect="1"/>
          </p:cNvPicPr>
          <p:nvPr/>
        </p:nvPicPr>
        <p:blipFill rotWithShape="1">
          <a:blip r:embed="rId3"/>
          <a:srcRect t="15478" b="5126"/>
          <a:stretch/>
        </p:blipFill>
        <p:spPr>
          <a:xfrm>
            <a:off x="1151984" y="1309819"/>
            <a:ext cx="9884439" cy="50462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 name="TextBox 1">
            <a:extLst>
              <a:ext uri="{FF2B5EF4-FFF2-40B4-BE49-F238E27FC236}">
                <a16:creationId xmlns:a16="http://schemas.microsoft.com/office/drawing/2014/main" id="{1F93C08B-7954-4928-9C74-437C1A332B2A}"/>
              </a:ext>
            </a:extLst>
          </p:cNvPr>
          <p:cNvSpPr txBox="1"/>
          <p:nvPr/>
        </p:nvSpPr>
        <p:spPr>
          <a:xfrm>
            <a:off x="330564" y="147989"/>
            <a:ext cx="8405902"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b="1" dirty="0"/>
              <a:t>Welcome to Mars Hill University!</a:t>
            </a:r>
          </a:p>
        </p:txBody>
      </p:sp>
    </p:spTree>
    <p:extLst>
      <p:ext uri="{BB962C8B-B14F-4D97-AF65-F5344CB8AC3E}">
        <p14:creationId xmlns:p14="http://schemas.microsoft.com/office/powerpoint/2010/main" val="297922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66409"/>
            <a:ext cx="9905998" cy="1472119"/>
          </a:xfrm>
        </p:spPr>
        <p:txBody>
          <a:bodyPr>
            <a:normAutofit/>
          </a:bodyPr>
          <a:lstStyle/>
          <a:p>
            <a:pPr algn="ctr"/>
            <a:r>
              <a:rPr lang="en-US" sz="4400" b="1" dirty="0"/>
              <a:t>Agenda</a:t>
            </a:r>
          </a:p>
        </p:txBody>
      </p:sp>
      <p:sp>
        <p:nvSpPr>
          <p:cNvPr id="3" name="Content Placeholder 2"/>
          <p:cNvSpPr>
            <a:spLocks noGrp="1"/>
          </p:cNvSpPr>
          <p:nvPr>
            <p:ph idx="1"/>
          </p:nvPr>
        </p:nvSpPr>
        <p:spPr>
          <a:xfrm>
            <a:off x="1141413" y="1838528"/>
            <a:ext cx="9905998" cy="4416357"/>
          </a:xfrm>
        </p:spPr>
        <p:txBody>
          <a:bodyPr>
            <a:normAutofit fontScale="92500" lnSpcReduction="10000"/>
          </a:bodyPr>
          <a:lstStyle/>
          <a:p>
            <a:pPr fontAlgn="base"/>
            <a:r>
              <a:rPr lang="en-US" dirty="0">
                <a:effectLst/>
              </a:rPr>
              <a:t>9 - 9:15 – Breakfast/Snacks </a:t>
            </a:r>
          </a:p>
          <a:p>
            <a:pPr fontAlgn="base"/>
            <a:r>
              <a:rPr lang="en-US" dirty="0">
                <a:effectLst/>
              </a:rPr>
              <a:t>9:15 - 9:45 – Introductions &amp; Icebreaker </a:t>
            </a:r>
          </a:p>
          <a:p>
            <a:pPr fontAlgn="base"/>
            <a:r>
              <a:rPr lang="en-US" dirty="0">
                <a:effectLst/>
              </a:rPr>
              <a:t>9:45 - 10:00 – Welcome from MHU President Tony Floyd </a:t>
            </a:r>
          </a:p>
          <a:p>
            <a:pPr fontAlgn="base"/>
            <a:r>
              <a:rPr lang="en-US" dirty="0">
                <a:effectLst/>
              </a:rPr>
              <a:t>10:00 - 10:15 – Break </a:t>
            </a:r>
          </a:p>
          <a:p>
            <a:pPr fontAlgn="base"/>
            <a:r>
              <a:rPr lang="en-US" dirty="0">
                <a:effectLst/>
              </a:rPr>
              <a:t>10:15 – 11:00 - MHU History, Mission &amp; Vision, </a:t>
            </a:r>
            <a:r>
              <a:rPr lang="en-US" dirty="0" err="1">
                <a:effectLst/>
              </a:rPr>
              <a:t>myMHU</a:t>
            </a:r>
            <a:r>
              <a:rPr lang="en-US" dirty="0">
                <a:effectLst/>
              </a:rPr>
              <a:t> – Self-Service – HR Portal </a:t>
            </a:r>
          </a:p>
          <a:p>
            <a:pPr fontAlgn="base"/>
            <a:r>
              <a:rPr lang="en-US" dirty="0">
                <a:effectLst/>
              </a:rPr>
              <a:t>11:00 – 11:15 - IT Guest Speaker</a:t>
            </a:r>
          </a:p>
          <a:p>
            <a:pPr fontAlgn="base"/>
            <a:r>
              <a:rPr lang="en-US" dirty="0">
                <a:effectLst/>
              </a:rPr>
              <a:t>11:15 – 11:30 – Handbook, Leave Time, etc.. </a:t>
            </a:r>
          </a:p>
          <a:p>
            <a:pPr fontAlgn="base"/>
            <a:r>
              <a:rPr lang="en-US" dirty="0">
                <a:effectLst/>
              </a:rPr>
              <a:t>11:30 – 11:45 – Title IV Guest Speaker</a:t>
            </a:r>
          </a:p>
          <a:p>
            <a:pPr fontAlgn="base"/>
            <a:r>
              <a:rPr lang="en-US" dirty="0">
                <a:effectLst/>
              </a:rPr>
              <a:t>11:45 – 12:00 -  Packet, Welcome Gifts &amp; Questions </a:t>
            </a:r>
          </a:p>
          <a:p>
            <a:pPr fontAlgn="base"/>
            <a:r>
              <a:rPr lang="en-US" dirty="0">
                <a:effectLst/>
              </a:rPr>
              <a:t>12:00 – Campus Tour </a:t>
            </a:r>
          </a:p>
          <a:p>
            <a:pPr fontAlgn="base"/>
            <a:r>
              <a:rPr lang="en-US" dirty="0">
                <a:effectLst/>
              </a:rPr>
              <a:t>12:30 – Lunch </a:t>
            </a:r>
          </a:p>
          <a:p>
            <a:pPr marL="0" indent="0">
              <a:buNone/>
            </a:pPr>
            <a:endParaRPr lang="en-US" dirty="0"/>
          </a:p>
        </p:txBody>
      </p:sp>
    </p:spTree>
    <p:extLst>
      <p:ext uri="{BB962C8B-B14F-4D97-AF65-F5344CB8AC3E}">
        <p14:creationId xmlns:p14="http://schemas.microsoft.com/office/powerpoint/2010/main" val="258567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479D-CC9A-4B7E-9948-4C0AFAE01B7F}"/>
              </a:ext>
            </a:extLst>
          </p:cNvPr>
          <p:cNvSpPr>
            <a:spLocks noGrp="1"/>
          </p:cNvSpPr>
          <p:nvPr>
            <p:ph type="title"/>
          </p:nvPr>
        </p:nvSpPr>
        <p:spPr/>
        <p:txBody>
          <a:bodyPr>
            <a:normAutofit/>
          </a:bodyPr>
          <a:lstStyle/>
          <a:p>
            <a:pPr algn="ctr"/>
            <a:r>
              <a:rPr lang="en-US" sz="4800" b="1" dirty="0">
                <a:effectLst>
                  <a:glow rad="38100">
                    <a:prstClr val="black">
                      <a:lumMod val="65000"/>
                      <a:lumOff val="35000"/>
                      <a:alpha val="40000"/>
                    </a:prstClr>
                  </a:glow>
                  <a:outerShdw blurRad="28575" dist="38100" dir="14040000" algn="tl" rotWithShape="0">
                    <a:srgbClr val="000000">
                      <a:alpha val="25000"/>
                    </a:srgbClr>
                  </a:outerShdw>
                </a:effectLst>
              </a:rPr>
              <a:t>Introductions</a:t>
            </a:r>
          </a:p>
        </p:txBody>
      </p:sp>
      <p:pic>
        <p:nvPicPr>
          <p:cNvPr id="6" name="Content Placeholder 5"/>
          <p:cNvPicPr>
            <a:picLocks noGrp="1" noChangeAspect="1"/>
          </p:cNvPicPr>
          <p:nvPr>
            <p:ph idx="1"/>
          </p:nvPr>
        </p:nvPicPr>
        <p:blipFill rotWithShape="1">
          <a:blip r:embed="rId2"/>
          <a:srcRect l="13315" t="3996" r="4349"/>
          <a:stretch/>
        </p:blipFill>
        <p:spPr>
          <a:xfrm>
            <a:off x="1363287" y="2402378"/>
            <a:ext cx="219456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rotWithShape="1">
          <a:blip r:embed="rId3"/>
          <a:srcRect l="6181" t="3566" b="-2657"/>
          <a:stretch/>
        </p:blipFill>
        <p:spPr>
          <a:xfrm>
            <a:off x="4781321" y="2328957"/>
            <a:ext cx="2194560" cy="28166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rotWithShape="1">
          <a:blip r:embed="rId4"/>
          <a:srcRect l="4840" t="5062"/>
          <a:stretch/>
        </p:blipFill>
        <p:spPr>
          <a:xfrm>
            <a:off x="8199355" y="2402377"/>
            <a:ext cx="2284474"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9397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3ACD-4BAA-43B9-BA90-536BA56D2F20}"/>
              </a:ext>
            </a:extLst>
          </p:cNvPr>
          <p:cNvSpPr>
            <a:spLocks noGrp="1"/>
          </p:cNvSpPr>
          <p:nvPr>
            <p:ph type="title"/>
          </p:nvPr>
        </p:nvSpPr>
        <p:spPr>
          <a:xfrm>
            <a:off x="679269" y="609600"/>
            <a:ext cx="10946674" cy="1905000"/>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 Getting to Know you</a:t>
            </a:r>
          </a:p>
        </p:txBody>
      </p:sp>
      <p:sp>
        <p:nvSpPr>
          <p:cNvPr id="3" name="Content Placeholder 2">
            <a:extLst>
              <a:ext uri="{FF2B5EF4-FFF2-40B4-BE49-F238E27FC236}">
                <a16:creationId xmlns:a16="http://schemas.microsoft.com/office/drawing/2014/main" id="{78E32A2A-B8FF-4BCA-9677-696097DC0519}"/>
              </a:ext>
            </a:extLst>
          </p:cNvPr>
          <p:cNvSpPr>
            <a:spLocks noGrp="1"/>
          </p:cNvSpPr>
          <p:nvPr>
            <p:ph idx="1"/>
          </p:nvPr>
        </p:nvSpPr>
        <p:spPr>
          <a:xfrm>
            <a:off x="1102223" y="2150771"/>
            <a:ext cx="4553993" cy="4080212"/>
          </a:xfrm>
        </p:spPr>
        <p:txBody>
          <a:bodyPr anchor="ctr">
            <a:noAutofit/>
          </a:bodyPr>
          <a:lstStyle/>
          <a:p>
            <a:pPr marL="0" indent="0">
              <a:buNone/>
            </a:pPr>
            <a:r>
              <a:rPr lang="en-US" sz="3600" dirty="0"/>
              <a:t>Please share three interesting facts about yourself</a:t>
            </a:r>
          </a:p>
        </p:txBody>
      </p:sp>
      <p:pic>
        <p:nvPicPr>
          <p:cNvPr id="4" name="Picture 3"/>
          <p:cNvPicPr>
            <a:picLocks noChangeAspect="1"/>
          </p:cNvPicPr>
          <p:nvPr/>
        </p:nvPicPr>
        <p:blipFill>
          <a:blip r:embed="rId2"/>
          <a:stretch>
            <a:fillRect/>
          </a:stretch>
        </p:blipFill>
        <p:spPr>
          <a:xfrm>
            <a:off x="5839098" y="2289272"/>
            <a:ext cx="5391149" cy="38032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760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731" y="315764"/>
            <a:ext cx="9573359" cy="38253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rot="20610723">
            <a:off x="1215634" y="4571999"/>
            <a:ext cx="1211803" cy="584775"/>
          </a:xfrm>
          <a:prstGeom prst="rect">
            <a:avLst/>
          </a:prstGeom>
          <a:noFill/>
          <a:ln w="19050">
            <a:solidFill>
              <a:schemeClr val="accent1">
                <a:lumMod val="75000"/>
              </a:schemeClr>
            </a:solidFill>
            <a:prstDash val="sysDot"/>
          </a:ln>
        </p:spPr>
        <p:txBody>
          <a:bodyPr wrap="square" rtlCol="0">
            <a:spAutoFit/>
          </a:bodyPr>
          <a:lstStyle/>
          <a:p>
            <a:pPr algn="ctr"/>
            <a:r>
              <a:rPr lang="en-US" sz="3200" dirty="0">
                <a:latin typeface="Harrington" panose="04040505050A02020702" pitchFamily="82" charset="0"/>
              </a:rPr>
              <a:t>from</a:t>
            </a:r>
          </a:p>
        </p:txBody>
      </p:sp>
      <p:sp>
        <p:nvSpPr>
          <p:cNvPr id="6" name="TextBox 5"/>
          <p:cNvSpPr txBox="1"/>
          <p:nvPr/>
        </p:nvSpPr>
        <p:spPr>
          <a:xfrm>
            <a:off x="1307731" y="5316715"/>
            <a:ext cx="9726704" cy="923330"/>
          </a:xfrm>
          <a:prstGeom prst="rect">
            <a:avLst/>
          </a:prstGeom>
          <a:noFill/>
        </p:spPr>
        <p:txBody>
          <a:bodyPr wrap="square" rtlCol="0">
            <a:spAutoFit/>
          </a:bodyPr>
          <a:lstStyle/>
          <a:p>
            <a:r>
              <a:rPr lang="en-US" sz="5400" dirty="0">
                <a:solidFill>
                  <a:schemeClr val="accent1">
                    <a:lumMod val="75000"/>
                  </a:schemeClr>
                </a:solidFill>
                <a:latin typeface="Harrington" panose="04040505050A02020702" pitchFamily="82" charset="0"/>
              </a:rPr>
              <a:t>MHU President Tony Floyd</a:t>
            </a:r>
          </a:p>
        </p:txBody>
      </p:sp>
    </p:spTree>
    <p:extLst>
      <p:ext uri="{BB962C8B-B14F-4D97-AF65-F5344CB8AC3E}">
        <p14:creationId xmlns:p14="http://schemas.microsoft.com/office/powerpoint/2010/main" val="380773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90176" y="738949"/>
            <a:ext cx="10852888" cy="53265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9468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1D63-DDF5-4A11-A785-A4CE5E9AA6C3}"/>
              </a:ext>
            </a:extLst>
          </p:cNvPr>
          <p:cNvSpPr>
            <a:spLocks noGrp="1"/>
          </p:cNvSpPr>
          <p:nvPr>
            <p:ph type="title"/>
          </p:nvPr>
        </p:nvSpPr>
        <p:spPr>
          <a:xfrm>
            <a:off x="1141413" y="259404"/>
            <a:ext cx="9905998" cy="1277566"/>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History of Mars Hill University</a:t>
            </a:r>
          </a:p>
        </p:txBody>
      </p:sp>
      <p:sp>
        <p:nvSpPr>
          <p:cNvPr id="3" name="Content Placeholder 2">
            <a:extLst>
              <a:ext uri="{FF2B5EF4-FFF2-40B4-BE49-F238E27FC236}">
                <a16:creationId xmlns:a16="http://schemas.microsoft.com/office/drawing/2014/main" id="{F62074D4-F2F8-472C-B679-D1AC11ECD93C}"/>
              </a:ext>
            </a:extLst>
          </p:cNvPr>
          <p:cNvSpPr>
            <a:spLocks noGrp="1"/>
          </p:cNvSpPr>
          <p:nvPr>
            <p:ph idx="1"/>
          </p:nvPr>
        </p:nvSpPr>
        <p:spPr>
          <a:xfrm>
            <a:off x="1141413" y="1352145"/>
            <a:ext cx="9905998" cy="4980561"/>
          </a:xfrm>
        </p:spPr>
        <p:txBody>
          <a:bodyPr>
            <a:normAutofit fontScale="85000" lnSpcReduction="20000"/>
          </a:bodyPr>
          <a:lstStyle/>
          <a:p>
            <a:pPr marL="0" indent="0" fontAlgn="base">
              <a:lnSpc>
                <a:spcPct val="150000"/>
              </a:lnSpc>
              <a:buNone/>
            </a:pPr>
            <a:r>
              <a:rPr lang="en-US" b="1" dirty="0">
                <a:effectLst/>
              </a:rPr>
              <a:t>Who We Are</a:t>
            </a:r>
            <a:r>
              <a:rPr lang="en-US" dirty="0">
                <a:effectLst/>
              </a:rPr>
              <a:t> </a:t>
            </a:r>
          </a:p>
          <a:p>
            <a:pPr marL="0" indent="0" fontAlgn="base">
              <a:lnSpc>
                <a:spcPct val="150000"/>
              </a:lnSpc>
              <a:buNone/>
            </a:pPr>
            <a:r>
              <a:rPr lang="en-US" dirty="0">
                <a:effectLst/>
              </a:rPr>
              <a:t>	Mars Hill University is a private, four-year liberal arts institution located in the mountains of Western North Carolina.  Founded in 1856 by Baptist families of the region, it is the oldest institution of higher learning in Western North Carolina on its original site. </a:t>
            </a:r>
          </a:p>
          <a:p>
            <a:pPr marL="0" indent="0" fontAlgn="base">
              <a:lnSpc>
                <a:spcPct val="150000"/>
              </a:lnSpc>
              <a:buNone/>
            </a:pPr>
            <a:r>
              <a:rPr lang="en-US" b="1" dirty="0">
                <a:effectLst/>
              </a:rPr>
              <a:t>History of Mars Hill University</a:t>
            </a:r>
            <a:r>
              <a:rPr lang="en-US" dirty="0">
                <a:effectLst/>
              </a:rPr>
              <a:t> </a:t>
            </a:r>
          </a:p>
          <a:p>
            <a:pPr marL="0" indent="0" fontAlgn="base">
              <a:lnSpc>
                <a:spcPct val="150000"/>
              </a:lnSpc>
              <a:buNone/>
            </a:pPr>
            <a:r>
              <a:rPr lang="en-US" dirty="0">
                <a:effectLst/>
              </a:rPr>
              <a:t>	In 1856, Mars Hill College was originally founded as the French Broad Baptist Institute of Madison County and later changed to Mars Hill College with the official name change to Mars Hill University in 2013.   </a:t>
            </a:r>
          </a:p>
          <a:p>
            <a:pPr marL="0" indent="0" fontAlgn="base">
              <a:lnSpc>
                <a:spcPct val="150000"/>
              </a:lnSpc>
              <a:buNone/>
            </a:pPr>
            <a:r>
              <a:rPr lang="en-US" dirty="0">
                <a:effectLst/>
              </a:rPr>
              <a:t>	Over the years, the University has progressively grown to the established private four-year institution status it now holds.  MHU leaders have continued to maintain and guide the institution to keep the course of a Christian based environment while ensuring a productive, thriving, intellectual experience for each student for over 160 years!</a:t>
            </a:r>
          </a:p>
          <a:p>
            <a:endParaRPr lang="en-US" dirty="0"/>
          </a:p>
        </p:txBody>
      </p:sp>
    </p:spTree>
    <p:extLst>
      <p:ext uri="{BB962C8B-B14F-4D97-AF65-F5344CB8AC3E}">
        <p14:creationId xmlns:p14="http://schemas.microsoft.com/office/powerpoint/2010/main" val="341880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1D63-DDF5-4A11-A785-A4CE5E9AA6C3}"/>
              </a:ext>
            </a:extLst>
          </p:cNvPr>
          <p:cNvSpPr>
            <a:spLocks noGrp="1"/>
          </p:cNvSpPr>
          <p:nvPr>
            <p:ph type="title"/>
          </p:nvPr>
        </p:nvSpPr>
        <p:spPr>
          <a:xfrm>
            <a:off x="1141413" y="259404"/>
            <a:ext cx="10551234" cy="1277566"/>
          </a:xfrm>
        </p:spPr>
        <p:txBody>
          <a:bodyPr>
            <a:normAutofit fontScale="90000"/>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Mars Hill University Mission &amp; Vision</a:t>
            </a:r>
          </a:p>
        </p:txBody>
      </p:sp>
      <p:sp>
        <p:nvSpPr>
          <p:cNvPr id="3" name="Content Placeholder 2">
            <a:extLst>
              <a:ext uri="{FF2B5EF4-FFF2-40B4-BE49-F238E27FC236}">
                <a16:creationId xmlns:a16="http://schemas.microsoft.com/office/drawing/2014/main" id="{F62074D4-F2F8-472C-B679-D1AC11ECD93C}"/>
              </a:ext>
            </a:extLst>
          </p:cNvPr>
          <p:cNvSpPr>
            <a:spLocks noGrp="1"/>
          </p:cNvSpPr>
          <p:nvPr>
            <p:ph idx="1"/>
          </p:nvPr>
        </p:nvSpPr>
        <p:spPr>
          <a:xfrm>
            <a:off x="1141413" y="1352145"/>
            <a:ext cx="9905998" cy="4980561"/>
          </a:xfrm>
        </p:spPr>
        <p:txBody>
          <a:bodyPr>
            <a:normAutofit fontScale="77500" lnSpcReduction="20000"/>
          </a:bodyPr>
          <a:lstStyle/>
          <a:p>
            <a:pPr marL="0" indent="0" fontAlgn="base">
              <a:lnSpc>
                <a:spcPct val="160000"/>
              </a:lnSpc>
              <a:buNone/>
            </a:pPr>
            <a:r>
              <a:rPr lang="en-US" b="1" dirty="0">
                <a:effectLst/>
              </a:rPr>
              <a:t>Mission Statement</a:t>
            </a:r>
            <a:r>
              <a:rPr lang="en-US" dirty="0">
                <a:effectLst/>
              </a:rPr>
              <a:t> </a:t>
            </a:r>
          </a:p>
          <a:p>
            <a:pPr marL="0" indent="0" fontAlgn="base">
              <a:lnSpc>
                <a:spcPct val="160000"/>
              </a:lnSpc>
              <a:buNone/>
            </a:pPr>
            <a:r>
              <a:rPr lang="en-US" dirty="0">
                <a:effectLst/>
              </a:rPr>
              <a:t>	Mars Hill University, an academic community rooted in the Christian faith, challenges and equips students to pursue intellectual, spiritual, and personal growth through an education that is: </a:t>
            </a:r>
          </a:p>
          <a:p>
            <a:pPr marL="0" indent="0" fontAlgn="base">
              <a:lnSpc>
                <a:spcPct val="160000"/>
              </a:lnSpc>
              <a:buNone/>
            </a:pPr>
            <a:r>
              <a:rPr lang="en-US" b="1" dirty="0">
                <a:effectLst/>
              </a:rPr>
              <a:t>		Grounded</a:t>
            </a:r>
            <a:r>
              <a:rPr lang="en-US" dirty="0">
                <a:effectLst/>
              </a:rPr>
              <a:t> in a rigorous study of the Liberal Arts. </a:t>
            </a:r>
          </a:p>
          <a:p>
            <a:pPr marL="0" indent="0" fontAlgn="base">
              <a:lnSpc>
                <a:spcPct val="160000"/>
              </a:lnSpc>
              <a:buNone/>
            </a:pPr>
            <a:r>
              <a:rPr lang="en-US" b="1" dirty="0">
                <a:effectLst/>
              </a:rPr>
              <a:t>		Connected </a:t>
            </a:r>
            <a:r>
              <a:rPr lang="en-US" dirty="0">
                <a:effectLst/>
              </a:rPr>
              <a:t>with the world of work. </a:t>
            </a:r>
          </a:p>
          <a:p>
            <a:pPr marL="0" indent="0" fontAlgn="base">
              <a:lnSpc>
                <a:spcPct val="160000"/>
              </a:lnSpc>
              <a:buNone/>
            </a:pPr>
            <a:r>
              <a:rPr lang="en-US" b="1" dirty="0">
                <a:effectLst/>
              </a:rPr>
              <a:t>		Committed </a:t>
            </a:r>
            <a:r>
              <a:rPr lang="en-US" dirty="0">
                <a:effectLst/>
              </a:rPr>
              <a:t>to character development, to service, and to responsible citizenship in the 		   		community, the region, and the world. </a:t>
            </a:r>
          </a:p>
          <a:p>
            <a:pPr marL="0" indent="0" fontAlgn="base">
              <a:lnSpc>
                <a:spcPct val="160000"/>
              </a:lnSpc>
              <a:buNone/>
            </a:pPr>
            <a:r>
              <a:rPr lang="en-US" dirty="0">
                <a:effectLst/>
              </a:rPr>
              <a:t> </a:t>
            </a:r>
          </a:p>
          <a:p>
            <a:pPr marL="0" indent="0" fontAlgn="base">
              <a:lnSpc>
                <a:spcPct val="160000"/>
              </a:lnSpc>
              <a:buNone/>
            </a:pPr>
            <a:r>
              <a:rPr lang="en-US" b="1" dirty="0">
                <a:effectLst/>
              </a:rPr>
              <a:t>Vision Statement</a:t>
            </a:r>
            <a:r>
              <a:rPr lang="en-US" dirty="0">
                <a:effectLst/>
              </a:rPr>
              <a:t> </a:t>
            </a:r>
          </a:p>
          <a:p>
            <a:pPr marL="0" indent="0" fontAlgn="base">
              <a:lnSpc>
                <a:spcPct val="160000"/>
              </a:lnSpc>
              <a:buNone/>
            </a:pPr>
            <a:r>
              <a:rPr lang="en-US" dirty="0">
                <a:effectLst/>
              </a:rPr>
              <a:t>	Mars Hill University will be a preeminent private university, nationally recognized for transforming engaged learners into ethical citizens and successful leaders in an ever-changing world. </a:t>
            </a:r>
          </a:p>
          <a:p>
            <a:endParaRPr lang="en-US" dirty="0"/>
          </a:p>
        </p:txBody>
      </p:sp>
    </p:spTree>
    <p:extLst>
      <p:ext uri="{BB962C8B-B14F-4D97-AF65-F5344CB8AC3E}">
        <p14:creationId xmlns:p14="http://schemas.microsoft.com/office/powerpoint/2010/main" val="1982206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TC103457485[[fn=Mesh]]</Template>
  <TotalTime>1007</TotalTime>
  <Words>672</Words>
  <Application>Microsoft Office PowerPoint</Application>
  <PresentationFormat>Widescreen</PresentationFormat>
  <Paragraphs>69</Paragraphs>
  <Slides>16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Harrington</vt:lpstr>
      <vt:lpstr>Mesh</vt:lpstr>
      <vt:lpstr>PowerPoint Presentation</vt:lpstr>
      <vt:lpstr>PowerPoint Presentation</vt:lpstr>
      <vt:lpstr>Agenda</vt:lpstr>
      <vt:lpstr>Introductions</vt:lpstr>
      <vt:lpstr> Getting to Know you</vt:lpstr>
      <vt:lpstr>PowerPoint Presentation</vt:lpstr>
      <vt:lpstr>PowerPoint Presentation</vt:lpstr>
      <vt:lpstr>History of Mars Hill University</vt:lpstr>
      <vt:lpstr>Mars Hill University Mission &amp; Vision</vt:lpstr>
      <vt:lpstr>Navigating Online Resources</vt:lpstr>
      <vt:lpstr>Important information</vt:lpstr>
      <vt:lpstr>Important information</vt:lpstr>
      <vt:lpstr>RESPONSIBLE PTO Supporting work/life harmony for employees Begins January 2nd, 2024</vt:lpstr>
      <vt:lpstr>Holidays</vt:lpstr>
      <vt:lpstr>PowerPoint Presentation</vt:lpstr>
      <vt:lpstr>Campus tour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 Jennie</dc:creator>
  <cp:lastModifiedBy>Ramsey, Shentell</cp:lastModifiedBy>
  <cp:revision>126</cp:revision>
  <cp:lastPrinted>2023-11-21T19:17:44Z</cp:lastPrinted>
  <dcterms:created xsi:type="dcterms:W3CDTF">2021-11-19T14:30:44Z</dcterms:created>
  <dcterms:modified xsi:type="dcterms:W3CDTF">2023-11-28T19:28:40Z</dcterms:modified>
</cp:coreProperties>
</file>