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6C6D7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07542" y="1746250"/>
            <a:ext cx="3656329" cy="3845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6C6D7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27575" y="1746250"/>
            <a:ext cx="3913504" cy="4141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6C6D7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434584"/>
            <a:ext cx="9144000" cy="14234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9144000" cy="9418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58140" y="4841747"/>
            <a:ext cx="1429511" cy="11856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434584"/>
            <a:ext cx="9144000" cy="14234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9144000" cy="9418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58140" y="4841747"/>
            <a:ext cx="1429511" cy="11856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61872"/>
            <a:ext cx="9144000" cy="94335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85928" y="649223"/>
            <a:ext cx="1472184" cy="12192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03396" y="636219"/>
            <a:ext cx="3055620" cy="6515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44092" y="2496058"/>
            <a:ext cx="7655814" cy="1416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6C6D7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s.gov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25494" y="6044100"/>
            <a:ext cx="4163695" cy="23749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1400" b="0" spc="80" dirty="0">
                <a:latin typeface="Segoe UI Light"/>
                <a:cs typeface="Segoe UI Light"/>
              </a:rPr>
              <a:t>Embrace </a:t>
            </a:r>
            <a:r>
              <a:rPr sz="1400" b="0" spc="75" dirty="0">
                <a:latin typeface="Segoe UI Light"/>
                <a:cs typeface="Segoe UI Light"/>
              </a:rPr>
              <a:t>Risk. Reward </a:t>
            </a:r>
            <a:r>
              <a:rPr sz="1400" b="0" spc="85" dirty="0">
                <a:latin typeface="Segoe UI Light"/>
                <a:cs typeface="Segoe UI Light"/>
              </a:rPr>
              <a:t>Performance. </a:t>
            </a:r>
            <a:r>
              <a:rPr sz="1400" b="0" dirty="0">
                <a:latin typeface="Segoe UI Light"/>
                <a:cs typeface="Segoe UI Light"/>
              </a:rPr>
              <a:t>|</a:t>
            </a:r>
            <a:r>
              <a:rPr sz="1400" b="0" spc="95" dirty="0">
                <a:latin typeface="Segoe UI Light"/>
                <a:cs typeface="Segoe UI Light"/>
              </a:rPr>
              <a:t> </a:t>
            </a:r>
            <a:r>
              <a:rPr sz="1400" b="0" dirty="0">
                <a:latin typeface="Segoe UI Light"/>
                <a:cs typeface="Segoe UI Light"/>
              </a:rPr>
              <a:t>scottins.com</a:t>
            </a:r>
            <a:endParaRPr sz="1400">
              <a:latin typeface="Segoe UI Light"/>
              <a:cs typeface="Segoe U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6095999" cy="68578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3825493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37184" y="3018866"/>
            <a:ext cx="2272665" cy="1242695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2700" marR="5080">
              <a:lnSpc>
                <a:spcPts val="4540"/>
              </a:lnSpc>
              <a:spcBef>
                <a:spcPts val="670"/>
              </a:spcBef>
            </a:pPr>
            <a:r>
              <a:rPr sz="4200" b="1" spc="-15" dirty="0">
                <a:solidFill>
                  <a:srgbClr val="AC1F22"/>
                </a:solidFill>
                <a:latin typeface="Calibri"/>
                <a:cs typeface="Calibri"/>
              </a:rPr>
              <a:t>Mars </a:t>
            </a:r>
            <a:r>
              <a:rPr sz="4200" b="1" dirty="0">
                <a:solidFill>
                  <a:srgbClr val="AC1F22"/>
                </a:solidFill>
                <a:latin typeface="Calibri"/>
                <a:cs typeface="Calibri"/>
              </a:rPr>
              <a:t>Hill  Uni</a:t>
            </a:r>
            <a:r>
              <a:rPr sz="4200" b="1" spc="-30" dirty="0">
                <a:solidFill>
                  <a:srgbClr val="AC1F22"/>
                </a:solidFill>
                <a:latin typeface="Calibri"/>
                <a:cs typeface="Calibri"/>
              </a:rPr>
              <a:t>v</a:t>
            </a:r>
            <a:r>
              <a:rPr sz="4200" b="1" spc="-5" dirty="0">
                <a:solidFill>
                  <a:srgbClr val="AC1F22"/>
                </a:solidFill>
                <a:latin typeface="Calibri"/>
                <a:cs typeface="Calibri"/>
              </a:rPr>
              <a:t>e</a:t>
            </a:r>
            <a:r>
              <a:rPr sz="4200" b="1" spc="-55" dirty="0">
                <a:solidFill>
                  <a:srgbClr val="AC1F22"/>
                </a:solidFill>
                <a:latin typeface="Calibri"/>
                <a:cs typeface="Calibri"/>
              </a:rPr>
              <a:t>r</a:t>
            </a:r>
            <a:r>
              <a:rPr sz="4200" b="1" dirty="0">
                <a:solidFill>
                  <a:srgbClr val="AC1F22"/>
                </a:solidFill>
                <a:latin typeface="Calibri"/>
                <a:cs typeface="Calibri"/>
              </a:rPr>
              <a:t>sity</a:t>
            </a:r>
            <a:endParaRPr sz="4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7184" y="4875021"/>
            <a:ext cx="2069464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0" spc="5" dirty="0">
                <a:solidFill>
                  <a:srgbClr val="6C6D70"/>
                </a:solidFill>
                <a:latin typeface="Segoe UI Light"/>
                <a:cs typeface="Segoe UI Light"/>
              </a:rPr>
              <a:t>Open </a:t>
            </a:r>
            <a:r>
              <a:rPr sz="1700" b="0" spc="-5" dirty="0">
                <a:solidFill>
                  <a:srgbClr val="6C6D70"/>
                </a:solidFill>
                <a:latin typeface="Segoe UI Light"/>
                <a:cs typeface="Segoe UI Light"/>
              </a:rPr>
              <a:t>Enrollment</a:t>
            </a:r>
            <a:r>
              <a:rPr sz="1700" b="0" spc="-135" dirty="0">
                <a:solidFill>
                  <a:srgbClr val="6C6D70"/>
                </a:solidFill>
                <a:latin typeface="Segoe UI Light"/>
                <a:cs typeface="Segoe UI Light"/>
              </a:rPr>
              <a:t> </a:t>
            </a:r>
            <a:r>
              <a:rPr sz="1700" b="0" spc="5" dirty="0">
                <a:solidFill>
                  <a:srgbClr val="6C6D70"/>
                </a:solidFill>
                <a:latin typeface="Segoe UI Light"/>
                <a:cs typeface="Segoe UI Light"/>
              </a:rPr>
              <a:t>2023</a:t>
            </a:r>
            <a:endParaRPr sz="1700">
              <a:latin typeface="Segoe UI Light"/>
              <a:cs typeface="Segoe UI Ligh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61188" y="626363"/>
            <a:ext cx="527685" cy="146685"/>
          </a:xfrm>
          <a:custGeom>
            <a:avLst/>
            <a:gdLst/>
            <a:ahLst/>
            <a:cxnLst/>
            <a:rect l="l" t="t" r="r" b="b"/>
            <a:pathLst>
              <a:path w="527685" h="146684">
                <a:moveTo>
                  <a:pt x="0" y="146303"/>
                </a:moveTo>
                <a:lnTo>
                  <a:pt x="527304" y="146303"/>
                </a:lnTo>
                <a:lnTo>
                  <a:pt x="527304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1188" y="4556759"/>
            <a:ext cx="2982595" cy="0"/>
          </a:xfrm>
          <a:custGeom>
            <a:avLst/>
            <a:gdLst/>
            <a:ahLst/>
            <a:cxnLst/>
            <a:rect l="l" t="t" r="r" b="b"/>
            <a:pathLst>
              <a:path w="2982595">
                <a:moveTo>
                  <a:pt x="0" y="0"/>
                </a:moveTo>
                <a:lnTo>
                  <a:pt x="2982468" y="0"/>
                </a:lnTo>
              </a:path>
            </a:pathLst>
          </a:custGeom>
          <a:ln w="18287">
            <a:solidFill>
              <a:srgbClr val="D4D4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2107" y="83819"/>
            <a:ext cx="1296924" cy="10744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01139" y="48767"/>
            <a:ext cx="2042160" cy="9631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6857996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6"/>
                </a:lnTo>
                <a:lnTo>
                  <a:pt x="9144000" y="6857996"/>
                </a:lnTo>
                <a:close/>
              </a:path>
            </a:pathLst>
          </a:custGeom>
          <a:solidFill>
            <a:srgbClr val="C7C9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20623" y="594359"/>
            <a:ext cx="8314944" cy="57028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4631" y="640080"/>
            <a:ext cx="8191500" cy="5577840"/>
          </a:xfrm>
          <a:custGeom>
            <a:avLst/>
            <a:gdLst/>
            <a:ahLst/>
            <a:cxnLst/>
            <a:rect l="l" t="t" r="r" b="b"/>
            <a:pathLst>
              <a:path w="8191500" h="5577840">
                <a:moveTo>
                  <a:pt x="0" y="5577840"/>
                </a:moveTo>
                <a:lnTo>
                  <a:pt x="8191500" y="5577840"/>
                </a:lnTo>
                <a:lnTo>
                  <a:pt x="8191500" y="0"/>
                </a:lnTo>
                <a:lnTo>
                  <a:pt x="0" y="0"/>
                </a:lnTo>
                <a:lnTo>
                  <a:pt x="0" y="55778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84631" y="640080"/>
            <a:ext cx="8191500" cy="5577840"/>
          </a:xfrm>
          <a:custGeom>
            <a:avLst/>
            <a:gdLst/>
            <a:ahLst/>
            <a:cxnLst/>
            <a:rect l="l" t="t" r="r" b="b"/>
            <a:pathLst>
              <a:path w="8191500" h="5577840">
                <a:moveTo>
                  <a:pt x="0" y="5577840"/>
                </a:moveTo>
                <a:lnTo>
                  <a:pt x="8191500" y="5577840"/>
                </a:lnTo>
                <a:lnTo>
                  <a:pt x="8191500" y="0"/>
                </a:lnTo>
                <a:lnTo>
                  <a:pt x="0" y="0"/>
                </a:lnTo>
                <a:lnTo>
                  <a:pt x="0" y="5577840"/>
                </a:lnTo>
                <a:close/>
              </a:path>
            </a:pathLst>
          </a:custGeom>
          <a:ln w="9525">
            <a:solidFill>
              <a:srgbClr val="C7C9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25423" y="960119"/>
            <a:ext cx="7708900" cy="4937760"/>
          </a:xfrm>
          <a:custGeom>
            <a:avLst/>
            <a:gdLst/>
            <a:ahLst/>
            <a:cxnLst/>
            <a:rect l="l" t="t" r="r" b="b"/>
            <a:pathLst>
              <a:path w="7708900" h="4937760">
                <a:moveTo>
                  <a:pt x="0" y="4937759"/>
                </a:moveTo>
                <a:lnTo>
                  <a:pt x="7708392" y="4937759"/>
                </a:lnTo>
                <a:lnTo>
                  <a:pt x="7708392" y="0"/>
                </a:lnTo>
                <a:lnTo>
                  <a:pt x="0" y="0"/>
                </a:lnTo>
                <a:lnTo>
                  <a:pt x="0" y="4937759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168400" y="1630756"/>
            <a:ext cx="6347460" cy="560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b="0" spc="-5" dirty="0">
                <a:solidFill>
                  <a:srgbClr val="AC1F22"/>
                </a:solidFill>
                <a:latin typeface="Calibri"/>
                <a:cs typeface="Calibri"/>
              </a:rPr>
              <a:t>Vision </a:t>
            </a:r>
            <a:r>
              <a:rPr sz="3500" b="0" dirty="0">
                <a:solidFill>
                  <a:srgbClr val="AC1F22"/>
                </a:solidFill>
                <a:latin typeface="Calibri"/>
                <a:cs typeface="Calibri"/>
              </a:rPr>
              <a:t>– </a:t>
            </a:r>
            <a:r>
              <a:rPr sz="3500" b="0" spc="-5" dirty="0">
                <a:solidFill>
                  <a:srgbClr val="AC1F22"/>
                </a:solidFill>
                <a:latin typeface="Calibri"/>
                <a:cs typeface="Calibri"/>
              </a:rPr>
              <a:t>Community </a:t>
            </a:r>
            <a:r>
              <a:rPr sz="3500" b="0" spc="-45" dirty="0">
                <a:solidFill>
                  <a:srgbClr val="AC1F22"/>
                </a:solidFill>
                <a:latin typeface="Calibri"/>
                <a:cs typeface="Calibri"/>
              </a:rPr>
              <a:t>Eye </a:t>
            </a:r>
            <a:r>
              <a:rPr sz="3500" b="0" spc="-15" dirty="0">
                <a:solidFill>
                  <a:srgbClr val="AC1F22"/>
                </a:solidFill>
                <a:latin typeface="Calibri"/>
                <a:cs typeface="Calibri"/>
              </a:rPr>
              <a:t>Care</a:t>
            </a:r>
            <a:r>
              <a:rPr sz="3500" b="0" spc="-30" dirty="0">
                <a:solidFill>
                  <a:srgbClr val="AC1F22"/>
                </a:solidFill>
                <a:latin typeface="Calibri"/>
                <a:cs typeface="Calibri"/>
              </a:rPr>
              <a:t> </a:t>
            </a:r>
            <a:r>
              <a:rPr sz="3500" b="0" spc="-10" dirty="0">
                <a:solidFill>
                  <a:srgbClr val="AC1F22"/>
                </a:solidFill>
                <a:latin typeface="Calibri"/>
                <a:cs typeface="Calibri"/>
              </a:rPr>
              <a:t>(CEC)</a:t>
            </a:r>
            <a:endParaRPr sz="3500">
              <a:latin typeface="Calibri"/>
              <a:cs typeface="Calibri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082675" y="2384298"/>
          <a:ext cx="3381375" cy="2712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74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8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0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EAB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405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Network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Benefit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EAB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9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ts val="1405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Exams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$10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copay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99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715" marR="62484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Frames 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Eyeglass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lenses  Contact</a:t>
                      </a:r>
                      <a:r>
                        <a:rPr sz="12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lenses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Special lens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options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95580" marR="187325" indent="-1270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$25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copay,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then $130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allowance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12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eyewear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annually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4639055" y="2390762"/>
          <a:ext cx="3416300" cy="1671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67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8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832">
                <a:tc gridSpan="2">
                  <a:txBody>
                    <a:bodyPr/>
                    <a:lstStyle/>
                    <a:p>
                      <a:pPr marL="85471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Monthly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Vision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Plan</a:t>
                      </a:r>
                      <a:r>
                        <a:rPr sz="1000" b="1" spc="4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Costs</a:t>
                      </a:r>
                      <a:endParaRPr sz="1000">
                        <a:latin typeface="Lucida Sans"/>
                        <a:cs typeface="Lucida Sans"/>
                      </a:endParaRPr>
                    </a:p>
                  </a:txBody>
                  <a:tcPr marL="0" marR="0" marT="79375" marB="0">
                    <a:solidFill>
                      <a:srgbClr val="AC1F2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216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000" b="1" spc="-5" dirty="0">
                          <a:solidFill>
                            <a:srgbClr val="3E3E3E"/>
                          </a:solidFill>
                          <a:latin typeface="Lucida Sans"/>
                          <a:cs typeface="Lucida Sans"/>
                        </a:rPr>
                        <a:t>Employee</a:t>
                      </a:r>
                      <a:r>
                        <a:rPr sz="1000" b="1" dirty="0">
                          <a:solidFill>
                            <a:srgbClr val="3E3E3E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3E3E3E"/>
                          </a:solidFill>
                          <a:latin typeface="Lucida Sans"/>
                          <a:cs typeface="Lucida Sans"/>
                        </a:rPr>
                        <a:t>Only</a:t>
                      </a:r>
                      <a:endParaRPr sz="1000">
                        <a:latin typeface="Lucida Sans"/>
                        <a:cs typeface="Lucida Sans"/>
                      </a:endParaRPr>
                    </a:p>
                  </a:txBody>
                  <a:tcPr marL="0" marR="0" marT="96520" marB="0">
                    <a:lnR w="9525">
                      <a:solidFill>
                        <a:srgbClr val="3E3E3E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000" spc="-15" dirty="0">
                          <a:solidFill>
                            <a:srgbClr val="3E3E3E"/>
                          </a:solidFill>
                          <a:latin typeface="Lucida Sans"/>
                          <a:cs typeface="Lucida Sans"/>
                        </a:rPr>
                        <a:t>$6.20</a:t>
                      </a:r>
                      <a:endParaRPr sz="1000">
                        <a:latin typeface="Lucida Sans"/>
                        <a:cs typeface="Lucida Sans"/>
                      </a:endParaRPr>
                    </a:p>
                  </a:txBody>
                  <a:tcPr marL="0" marR="0" marT="53340" marB="0">
                    <a:lnL w="9525">
                      <a:solidFill>
                        <a:srgbClr val="3E3E3E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217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000" b="1" spc="-5" dirty="0">
                          <a:solidFill>
                            <a:srgbClr val="3E3E3E"/>
                          </a:solidFill>
                          <a:latin typeface="Lucida Sans"/>
                          <a:cs typeface="Lucida Sans"/>
                        </a:rPr>
                        <a:t>Employee +</a:t>
                      </a:r>
                      <a:r>
                        <a:rPr sz="1000" b="1" dirty="0">
                          <a:solidFill>
                            <a:srgbClr val="3E3E3E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3E3E3E"/>
                          </a:solidFill>
                          <a:latin typeface="Lucida Sans"/>
                          <a:cs typeface="Lucida Sans"/>
                        </a:rPr>
                        <a:t>Spouse</a:t>
                      </a:r>
                      <a:endParaRPr sz="1000">
                        <a:latin typeface="Lucida Sans"/>
                        <a:cs typeface="Lucida Sans"/>
                      </a:endParaRPr>
                    </a:p>
                  </a:txBody>
                  <a:tcPr marL="0" marR="0" marT="96520" marB="0">
                    <a:lnR w="9525">
                      <a:solidFill>
                        <a:srgbClr val="3E3E3E"/>
                      </a:solidFill>
                      <a:prstDash val="solid"/>
                    </a:ln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000" spc="-10" dirty="0">
                          <a:solidFill>
                            <a:srgbClr val="3E3E3E"/>
                          </a:solidFill>
                          <a:latin typeface="Lucida Sans"/>
                          <a:cs typeface="Lucida Sans"/>
                        </a:rPr>
                        <a:t>$11.44</a:t>
                      </a:r>
                      <a:endParaRPr sz="1000">
                        <a:latin typeface="Lucida Sans"/>
                        <a:cs typeface="Lucida Sans"/>
                      </a:endParaRPr>
                    </a:p>
                  </a:txBody>
                  <a:tcPr marL="0" marR="0" marT="53340" marB="0">
                    <a:lnL w="9525">
                      <a:solidFill>
                        <a:srgbClr val="3E3E3E"/>
                      </a:solidFill>
                      <a:prstDash val="solid"/>
                    </a:lnL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216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1000" b="1" spc="-5" dirty="0">
                          <a:solidFill>
                            <a:srgbClr val="3E3E3E"/>
                          </a:solidFill>
                          <a:latin typeface="Lucida Sans"/>
                          <a:cs typeface="Lucida Sans"/>
                        </a:rPr>
                        <a:t>Employee +</a:t>
                      </a:r>
                      <a:r>
                        <a:rPr sz="1000" b="1" dirty="0">
                          <a:solidFill>
                            <a:srgbClr val="3E3E3E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3E3E3E"/>
                          </a:solidFill>
                          <a:latin typeface="Lucida Sans"/>
                          <a:cs typeface="Lucida Sans"/>
                        </a:rPr>
                        <a:t>Child(ren)</a:t>
                      </a:r>
                      <a:endParaRPr sz="1000">
                        <a:latin typeface="Lucida Sans"/>
                        <a:cs typeface="Lucida Sans"/>
                      </a:endParaRPr>
                    </a:p>
                  </a:txBody>
                  <a:tcPr marL="0" marR="0" marT="97155" marB="0">
                    <a:lnR w="9525">
                      <a:solidFill>
                        <a:srgbClr val="3E3E3E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000" spc="-10" dirty="0">
                          <a:solidFill>
                            <a:srgbClr val="3E3E3E"/>
                          </a:solidFill>
                          <a:latin typeface="Lucida Sans"/>
                          <a:cs typeface="Lucida Sans"/>
                        </a:rPr>
                        <a:t>$11.98</a:t>
                      </a:r>
                      <a:endParaRPr sz="1000">
                        <a:latin typeface="Lucida Sans"/>
                        <a:cs typeface="Lucida Sans"/>
                      </a:endParaRPr>
                    </a:p>
                  </a:txBody>
                  <a:tcPr marL="0" marR="0" marT="53340" marB="0">
                    <a:lnL w="9525">
                      <a:solidFill>
                        <a:srgbClr val="3E3E3E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22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1000" b="1" spc="-5" dirty="0">
                          <a:solidFill>
                            <a:srgbClr val="3E3E3E"/>
                          </a:solidFill>
                          <a:latin typeface="Lucida Sans"/>
                          <a:cs typeface="Lucida Sans"/>
                        </a:rPr>
                        <a:t>Employee +</a:t>
                      </a:r>
                      <a:r>
                        <a:rPr sz="1000" b="1" dirty="0">
                          <a:solidFill>
                            <a:srgbClr val="3E3E3E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3E3E3E"/>
                          </a:solidFill>
                          <a:latin typeface="Lucida Sans"/>
                          <a:cs typeface="Lucida Sans"/>
                        </a:rPr>
                        <a:t>Family</a:t>
                      </a:r>
                      <a:endParaRPr sz="1000">
                        <a:latin typeface="Lucida Sans"/>
                        <a:cs typeface="Lucida Sans"/>
                      </a:endParaRPr>
                    </a:p>
                  </a:txBody>
                  <a:tcPr marL="0" marR="0" marT="97155" marB="0">
                    <a:lnR w="9525">
                      <a:solidFill>
                        <a:srgbClr val="3E3E3E"/>
                      </a:solidFill>
                      <a:prstDash val="solid"/>
                    </a:ln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000" spc="-10" dirty="0">
                          <a:solidFill>
                            <a:srgbClr val="3E3E3E"/>
                          </a:solidFill>
                          <a:latin typeface="Lucida Sans"/>
                          <a:cs typeface="Lucida Sans"/>
                        </a:rPr>
                        <a:t>$17.94</a:t>
                      </a:r>
                      <a:endParaRPr sz="1000">
                        <a:latin typeface="Lucida Sans"/>
                        <a:cs typeface="Lucida Sans"/>
                      </a:endParaRPr>
                    </a:p>
                  </a:txBody>
                  <a:tcPr marL="0" marR="0" marT="53340" marB="0">
                    <a:lnL w="9525">
                      <a:solidFill>
                        <a:srgbClr val="3E3E3E"/>
                      </a:solidFill>
                      <a:prstDash val="solid"/>
                    </a:lnL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4639055" y="4105655"/>
            <a:ext cx="3415284" cy="10988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6217" y="372618"/>
            <a:ext cx="583946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35" dirty="0">
                <a:solidFill>
                  <a:srgbClr val="AC1F22"/>
                </a:solidFill>
                <a:latin typeface="Calibri"/>
                <a:cs typeface="Calibri"/>
              </a:rPr>
              <a:t>Life </a:t>
            </a:r>
            <a:r>
              <a:rPr sz="4400" b="0" dirty="0">
                <a:solidFill>
                  <a:srgbClr val="AC1F22"/>
                </a:solidFill>
                <a:latin typeface="Calibri"/>
                <a:cs typeface="Calibri"/>
              </a:rPr>
              <a:t>and AD&amp;D -</a:t>
            </a:r>
            <a:r>
              <a:rPr sz="4400" b="0" spc="5" dirty="0">
                <a:solidFill>
                  <a:srgbClr val="AC1F22"/>
                </a:solidFill>
                <a:latin typeface="Calibri"/>
                <a:cs typeface="Calibri"/>
              </a:rPr>
              <a:t> </a:t>
            </a:r>
            <a:r>
              <a:rPr sz="4400" b="0" spc="-10" dirty="0">
                <a:solidFill>
                  <a:srgbClr val="AC1F22"/>
                </a:solidFill>
                <a:latin typeface="Calibri"/>
                <a:cs typeface="Calibri"/>
              </a:rPr>
              <a:t>Guardian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241300" marR="5080" indent="-228600">
              <a:lnSpc>
                <a:spcPct val="70100"/>
              </a:lnSpc>
              <a:spcBef>
                <a:spcPts val="960"/>
              </a:spcBef>
              <a:buFont typeface="Arial"/>
              <a:buChar char="•"/>
              <a:tabLst>
                <a:tab pos="241300" algn="l"/>
              </a:tabLst>
            </a:pPr>
            <a:r>
              <a:rPr spc="-10" dirty="0"/>
              <a:t>Employees can purchase  </a:t>
            </a:r>
            <a:r>
              <a:rPr spc="-20" dirty="0"/>
              <a:t>life </a:t>
            </a:r>
            <a:r>
              <a:rPr dirty="0"/>
              <a:t>and </a:t>
            </a:r>
            <a:r>
              <a:rPr spc="-5" dirty="0"/>
              <a:t>accidental </a:t>
            </a:r>
            <a:r>
              <a:rPr spc="-10" dirty="0"/>
              <a:t>death </a:t>
            </a:r>
            <a:r>
              <a:rPr dirty="0"/>
              <a:t>&amp;  </a:t>
            </a:r>
            <a:r>
              <a:rPr spc="-5" dirty="0"/>
              <a:t>dismemberment</a:t>
            </a:r>
            <a:r>
              <a:rPr spc="-110" dirty="0"/>
              <a:t> </a:t>
            </a:r>
            <a:r>
              <a:rPr spc="-5" dirty="0"/>
              <a:t>insurance.</a:t>
            </a:r>
          </a:p>
          <a:p>
            <a:pPr marL="241300" marR="44450" indent="-228600">
              <a:lnSpc>
                <a:spcPct val="7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pc="-10" dirty="0"/>
              <a:t>Employees </a:t>
            </a:r>
            <a:r>
              <a:rPr spc="-20" dirty="0"/>
              <a:t>pay </a:t>
            </a:r>
            <a:r>
              <a:rPr dirty="0"/>
              <a:t>the </a:t>
            </a:r>
            <a:r>
              <a:rPr spc="-5" dirty="0"/>
              <a:t>full </a:t>
            </a:r>
            <a:r>
              <a:rPr spc="-15" dirty="0"/>
              <a:t>cost  </a:t>
            </a:r>
            <a:r>
              <a:rPr spc="-5" dirty="0"/>
              <a:t>of </a:t>
            </a:r>
            <a:r>
              <a:rPr dirty="0"/>
              <a:t>this</a:t>
            </a:r>
            <a:r>
              <a:rPr spc="-15" dirty="0"/>
              <a:t> </a:t>
            </a:r>
            <a:r>
              <a:rPr spc="-20" dirty="0"/>
              <a:t>coverage.</a:t>
            </a:r>
          </a:p>
          <a:p>
            <a:pPr marL="241300" marR="83820" indent="-228600">
              <a:lnSpc>
                <a:spcPct val="70000"/>
              </a:lnSpc>
              <a:spcBef>
                <a:spcPts val="1010"/>
              </a:spcBef>
              <a:buFont typeface="Arial"/>
              <a:buChar char="•"/>
              <a:tabLst>
                <a:tab pos="241300" algn="l"/>
              </a:tabLst>
            </a:pPr>
            <a:r>
              <a:rPr spc="-65" dirty="0"/>
              <a:t>You </a:t>
            </a:r>
            <a:r>
              <a:rPr spc="-10" dirty="0"/>
              <a:t>can purchase </a:t>
            </a:r>
            <a:r>
              <a:rPr spc="-20" dirty="0"/>
              <a:t>coverage  for </a:t>
            </a:r>
            <a:r>
              <a:rPr dirty="0"/>
              <a:t>a </a:t>
            </a:r>
            <a:r>
              <a:rPr spc="-10" dirty="0"/>
              <a:t>spouse and/or  </a:t>
            </a:r>
            <a:r>
              <a:rPr spc="-5" dirty="0"/>
              <a:t>children, but </a:t>
            </a:r>
            <a:r>
              <a:rPr spc="-10" dirty="0"/>
              <a:t>you must  </a:t>
            </a:r>
            <a:r>
              <a:rPr spc="-15" dirty="0"/>
              <a:t>cover yourself </a:t>
            </a:r>
            <a:r>
              <a:rPr dirty="0"/>
              <a:t>in </a:t>
            </a:r>
            <a:r>
              <a:rPr spc="-15" dirty="0"/>
              <a:t>order to  </a:t>
            </a:r>
            <a:r>
              <a:rPr spc="-5" dirty="0"/>
              <a:t>do</a:t>
            </a:r>
            <a:r>
              <a:rPr spc="-15" dirty="0"/>
              <a:t> </a:t>
            </a:r>
            <a:r>
              <a:rPr spc="-5" dirty="0"/>
              <a:t>so.</a:t>
            </a:r>
          </a:p>
          <a:p>
            <a:pPr marL="241300" marR="158750" indent="-228600">
              <a:lnSpc>
                <a:spcPct val="70100"/>
              </a:lnSpc>
              <a:spcBef>
                <a:spcPts val="990"/>
              </a:spcBef>
              <a:buFont typeface="Arial"/>
              <a:buChar char="•"/>
              <a:tabLst>
                <a:tab pos="241300" algn="l"/>
              </a:tabLst>
            </a:pPr>
            <a:r>
              <a:rPr b="1" spc="-5" dirty="0">
                <a:solidFill>
                  <a:srgbClr val="AC1F22"/>
                </a:solidFill>
                <a:latin typeface="Calibri"/>
                <a:cs typeface="Calibri"/>
              </a:rPr>
              <a:t>Please </a:t>
            </a:r>
            <a:r>
              <a:rPr b="1" spc="-20" dirty="0">
                <a:solidFill>
                  <a:srgbClr val="AC1F22"/>
                </a:solidFill>
                <a:latin typeface="Calibri"/>
                <a:cs typeface="Calibri"/>
              </a:rPr>
              <a:t>make </a:t>
            </a:r>
            <a:r>
              <a:rPr b="1" spc="-10" dirty="0">
                <a:solidFill>
                  <a:srgbClr val="AC1F22"/>
                </a:solidFill>
                <a:latin typeface="Calibri"/>
                <a:cs typeface="Calibri"/>
              </a:rPr>
              <a:t>sure your  </a:t>
            </a:r>
            <a:r>
              <a:rPr b="1" spc="-5" dirty="0">
                <a:solidFill>
                  <a:srgbClr val="AC1F22"/>
                </a:solidFill>
                <a:latin typeface="Calibri"/>
                <a:cs typeface="Calibri"/>
              </a:rPr>
              <a:t>beneficiary </a:t>
            </a:r>
            <a:r>
              <a:rPr b="1" spc="-10" dirty="0">
                <a:solidFill>
                  <a:srgbClr val="AC1F22"/>
                </a:solidFill>
                <a:latin typeface="Calibri"/>
                <a:cs typeface="Calibri"/>
              </a:rPr>
              <a:t>information </a:t>
            </a:r>
            <a:r>
              <a:rPr b="1" dirty="0">
                <a:solidFill>
                  <a:srgbClr val="AC1F22"/>
                </a:solidFill>
                <a:latin typeface="Calibri"/>
                <a:cs typeface="Calibri"/>
              </a:rPr>
              <a:t>is  up </a:t>
            </a:r>
            <a:r>
              <a:rPr b="1" spc="-20" dirty="0">
                <a:solidFill>
                  <a:srgbClr val="AC1F22"/>
                </a:solidFill>
                <a:latin typeface="Calibri"/>
                <a:cs typeface="Calibri"/>
              </a:rPr>
              <a:t>to </a:t>
            </a:r>
            <a:r>
              <a:rPr b="1" spc="-15" dirty="0">
                <a:solidFill>
                  <a:srgbClr val="AC1F22"/>
                </a:solidFill>
                <a:latin typeface="Calibri"/>
                <a:cs typeface="Calibri"/>
              </a:rPr>
              <a:t>date.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9235">
              <a:lnSpc>
                <a:spcPts val="2775"/>
              </a:lnSpc>
              <a:spcBef>
                <a:spcPts val="100"/>
              </a:spcBef>
              <a:buFont typeface="Arial"/>
              <a:buChar char="•"/>
              <a:tabLst>
                <a:tab pos="241935" algn="l"/>
              </a:tabLst>
            </a:pPr>
            <a:r>
              <a:rPr spc="-5" dirty="0"/>
              <a:t>Benefit</a:t>
            </a:r>
          </a:p>
          <a:p>
            <a:pPr marL="698500" lvl="1" indent="-229235">
              <a:lnSpc>
                <a:spcPts val="2180"/>
              </a:lnSpc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000" spc="-5" dirty="0">
                <a:solidFill>
                  <a:srgbClr val="6C6D70"/>
                </a:solidFill>
                <a:latin typeface="Calibri"/>
                <a:cs typeface="Calibri"/>
              </a:rPr>
              <a:t>Employee:</a:t>
            </a:r>
            <a:r>
              <a:rPr sz="2000" spc="-40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6C6D70"/>
                </a:solidFill>
                <a:latin typeface="Calibri"/>
                <a:cs typeface="Calibri"/>
              </a:rPr>
              <a:t>$10,000-$500,000</a:t>
            </a:r>
            <a:endParaRPr sz="2000">
              <a:latin typeface="Calibri"/>
              <a:cs typeface="Calibri"/>
            </a:endParaRPr>
          </a:p>
          <a:p>
            <a:pPr marL="698500" lvl="1" indent="-229235">
              <a:lnSpc>
                <a:spcPts val="2180"/>
              </a:lnSpc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000" spc="-5" dirty="0">
                <a:solidFill>
                  <a:srgbClr val="6C6D70"/>
                </a:solidFill>
                <a:latin typeface="Calibri"/>
                <a:cs typeface="Calibri"/>
              </a:rPr>
              <a:t>Spouse: </a:t>
            </a:r>
            <a:r>
              <a:rPr sz="2000" dirty="0">
                <a:solidFill>
                  <a:srgbClr val="6C6D70"/>
                </a:solidFill>
                <a:latin typeface="Calibri"/>
                <a:cs typeface="Calibri"/>
              </a:rPr>
              <a:t>$5,000 -</a:t>
            </a:r>
            <a:r>
              <a:rPr sz="2000" spc="-45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6C6D70"/>
                </a:solidFill>
                <a:latin typeface="Calibri"/>
                <a:cs typeface="Calibri"/>
              </a:rPr>
              <a:t>$250,000</a:t>
            </a:r>
            <a:endParaRPr sz="2000">
              <a:latin typeface="Calibri"/>
              <a:cs typeface="Calibri"/>
            </a:endParaRPr>
          </a:p>
          <a:p>
            <a:pPr marL="698500" lvl="1" indent="-229235">
              <a:lnSpc>
                <a:spcPts val="2290"/>
              </a:lnSpc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000" spc="-5" dirty="0">
                <a:solidFill>
                  <a:srgbClr val="6C6D70"/>
                </a:solidFill>
                <a:latin typeface="Calibri"/>
                <a:cs typeface="Calibri"/>
              </a:rPr>
              <a:t>Children: </a:t>
            </a:r>
            <a:r>
              <a:rPr sz="2000" dirty="0">
                <a:solidFill>
                  <a:srgbClr val="6C6D70"/>
                </a:solidFill>
                <a:latin typeface="Calibri"/>
                <a:cs typeface="Calibri"/>
              </a:rPr>
              <a:t>$1,000 -</a:t>
            </a:r>
            <a:r>
              <a:rPr sz="2000" spc="-60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6C6D70"/>
                </a:solidFill>
                <a:latin typeface="Calibri"/>
                <a:cs typeface="Calibri"/>
              </a:rPr>
              <a:t>$10,000</a:t>
            </a:r>
            <a:endParaRPr sz="20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Clr>
                <a:srgbClr val="6C6D70"/>
              </a:buClr>
              <a:buFont typeface="Arial"/>
              <a:buChar char="•"/>
            </a:pPr>
            <a:endParaRPr sz="1850">
              <a:latin typeface="Calibri"/>
              <a:cs typeface="Calibri"/>
            </a:endParaRPr>
          </a:p>
          <a:p>
            <a:pPr marL="241300" indent="-229235">
              <a:lnSpc>
                <a:spcPts val="2775"/>
              </a:lnSpc>
              <a:buFont typeface="Arial"/>
              <a:buChar char="•"/>
              <a:tabLst>
                <a:tab pos="241935" algn="l"/>
              </a:tabLst>
            </a:pPr>
            <a:r>
              <a:rPr spc="-15" dirty="0"/>
              <a:t>Guaranteed</a:t>
            </a:r>
            <a:r>
              <a:rPr spc="-5" dirty="0"/>
              <a:t> </a:t>
            </a:r>
            <a:r>
              <a:rPr dirty="0"/>
              <a:t>Issue</a:t>
            </a:r>
          </a:p>
          <a:p>
            <a:pPr marL="698500" lvl="1" indent="-229235">
              <a:lnSpc>
                <a:spcPts val="2180"/>
              </a:lnSpc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000" spc="-5" dirty="0">
                <a:solidFill>
                  <a:srgbClr val="6C6D70"/>
                </a:solidFill>
                <a:latin typeface="Calibri"/>
                <a:cs typeface="Calibri"/>
              </a:rPr>
              <a:t>Employee:</a:t>
            </a:r>
            <a:r>
              <a:rPr sz="2000" spc="-25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6C6D70"/>
                </a:solidFill>
                <a:latin typeface="Calibri"/>
                <a:cs typeface="Calibri"/>
              </a:rPr>
              <a:t>$200,000</a:t>
            </a:r>
            <a:endParaRPr sz="2000">
              <a:latin typeface="Calibri"/>
              <a:cs typeface="Calibri"/>
            </a:endParaRPr>
          </a:p>
          <a:p>
            <a:pPr marL="698500" lvl="1" indent="-229235">
              <a:lnSpc>
                <a:spcPts val="2180"/>
              </a:lnSpc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000" spc="-5" dirty="0">
                <a:solidFill>
                  <a:srgbClr val="6C6D70"/>
                </a:solidFill>
                <a:latin typeface="Calibri"/>
                <a:cs typeface="Calibri"/>
              </a:rPr>
              <a:t>Spouse:</a:t>
            </a:r>
            <a:r>
              <a:rPr sz="2000" spc="-15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6C6D70"/>
                </a:solidFill>
                <a:latin typeface="Calibri"/>
                <a:cs typeface="Calibri"/>
              </a:rPr>
              <a:t>$25,000</a:t>
            </a:r>
            <a:endParaRPr sz="2000">
              <a:latin typeface="Calibri"/>
              <a:cs typeface="Calibri"/>
            </a:endParaRPr>
          </a:p>
          <a:p>
            <a:pPr marL="698500" lvl="1" indent="-229235">
              <a:lnSpc>
                <a:spcPts val="2290"/>
              </a:lnSpc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000" spc="-5" dirty="0">
                <a:solidFill>
                  <a:srgbClr val="6C6D70"/>
                </a:solidFill>
                <a:latin typeface="Calibri"/>
                <a:cs typeface="Calibri"/>
              </a:rPr>
              <a:t>Children: </a:t>
            </a:r>
            <a:r>
              <a:rPr sz="2000" dirty="0">
                <a:solidFill>
                  <a:srgbClr val="6C6D70"/>
                </a:solidFill>
                <a:latin typeface="Calibri"/>
                <a:cs typeface="Calibri"/>
              </a:rPr>
              <a:t>$10,000</a:t>
            </a:r>
            <a:endParaRPr sz="20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6C6D70"/>
              </a:buClr>
              <a:buFont typeface="Arial"/>
              <a:buChar char="•"/>
            </a:pPr>
            <a:endParaRPr sz="2600">
              <a:latin typeface="Calibri"/>
              <a:cs typeface="Calibri"/>
            </a:endParaRPr>
          </a:p>
          <a:p>
            <a:pPr marL="241300" marR="5080" indent="-229235">
              <a:lnSpc>
                <a:spcPct val="70000"/>
              </a:lnSpc>
              <a:buFont typeface="Arial"/>
              <a:buChar char="•"/>
              <a:tabLst>
                <a:tab pos="241935" algn="l"/>
              </a:tabLst>
            </a:pPr>
            <a:r>
              <a:rPr spc="-10" dirty="0"/>
              <a:t>Age Reduction</a:t>
            </a:r>
            <a:r>
              <a:rPr b="0" spc="-10" dirty="0">
                <a:latin typeface="Calibri"/>
                <a:cs typeface="Calibri"/>
              </a:rPr>
              <a:t>: </a:t>
            </a:r>
            <a:r>
              <a:rPr b="0" spc="-30" dirty="0">
                <a:latin typeface="Calibri"/>
                <a:cs typeface="Calibri"/>
              </a:rPr>
              <a:t>At </a:t>
            </a:r>
            <a:r>
              <a:rPr b="0" spc="-5" dirty="0">
                <a:latin typeface="Calibri"/>
                <a:cs typeface="Calibri"/>
              </a:rPr>
              <a:t>70, </a:t>
            </a:r>
            <a:r>
              <a:rPr b="0" spc="-10" dirty="0">
                <a:latin typeface="Calibri"/>
                <a:cs typeface="Calibri"/>
              </a:rPr>
              <a:t>benefit  </a:t>
            </a:r>
            <a:r>
              <a:rPr b="0" spc="-5" dirty="0">
                <a:latin typeface="Calibri"/>
                <a:cs typeface="Calibri"/>
              </a:rPr>
              <a:t>reduces </a:t>
            </a:r>
            <a:r>
              <a:rPr b="0" spc="-15" dirty="0">
                <a:latin typeface="Calibri"/>
                <a:cs typeface="Calibri"/>
              </a:rPr>
              <a:t>to </a:t>
            </a:r>
            <a:r>
              <a:rPr b="0" spc="-5" dirty="0">
                <a:latin typeface="Calibri"/>
                <a:cs typeface="Calibri"/>
              </a:rPr>
              <a:t>65% of original  amount. </a:t>
            </a:r>
            <a:r>
              <a:rPr b="0" spc="-30" dirty="0">
                <a:latin typeface="Calibri"/>
                <a:cs typeface="Calibri"/>
              </a:rPr>
              <a:t>At </a:t>
            </a:r>
            <a:r>
              <a:rPr b="0" spc="-5" dirty="0">
                <a:latin typeface="Calibri"/>
                <a:cs typeface="Calibri"/>
              </a:rPr>
              <a:t>75, </a:t>
            </a:r>
            <a:r>
              <a:rPr b="0" dirty="0">
                <a:latin typeface="Calibri"/>
                <a:cs typeface="Calibri"/>
              </a:rPr>
              <a:t>it </a:t>
            </a:r>
            <a:r>
              <a:rPr b="0" spc="-5" dirty="0">
                <a:latin typeface="Calibri"/>
                <a:cs typeface="Calibri"/>
              </a:rPr>
              <a:t>reduces </a:t>
            </a:r>
            <a:r>
              <a:rPr b="0" spc="-15" dirty="0">
                <a:latin typeface="Calibri"/>
                <a:cs typeface="Calibri"/>
              </a:rPr>
              <a:t>to  </a:t>
            </a:r>
            <a:r>
              <a:rPr b="0" spc="-5" dirty="0">
                <a:latin typeface="Calibri"/>
                <a:cs typeface="Calibri"/>
              </a:rPr>
              <a:t>50%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704973" y="0"/>
            <a:ext cx="1001407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3615054" cy="6858000"/>
          </a:xfrm>
          <a:custGeom>
            <a:avLst/>
            <a:gdLst/>
            <a:ahLst/>
            <a:cxnLst/>
            <a:rect l="l" t="t" r="r" b="b"/>
            <a:pathLst>
              <a:path w="3615054" h="6858000">
                <a:moveTo>
                  <a:pt x="2704973" y="0"/>
                </a:moveTo>
                <a:lnTo>
                  <a:pt x="0" y="0"/>
                </a:lnTo>
                <a:lnTo>
                  <a:pt x="0" y="6857999"/>
                </a:lnTo>
                <a:lnTo>
                  <a:pt x="2704973" y="6857999"/>
                </a:lnTo>
                <a:lnTo>
                  <a:pt x="2752217" y="6788730"/>
                </a:lnTo>
                <a:lnTo>
                  <a:pt x="2774935" y="6751679"/>
                </a:lnTo>
                <a:lnTo>
                  <a:pt x="2797403" y="6714231"/>
                </a:lnTo>
                <a:lnTo>
                  <a:pt x="2819617" y="6676388"/>
                </a:lnTo>
                <a:lnTo>
                  <a:pt x="2841576" y="6638154"/>
                </a:lnTo>
                <a:lnTo>
                  <a:pt x="2863277" y="6599533"/>
                </a:lnTo>
                <a:lnTo>
                  <a:pt x="2884717" y="6560527"/>
                </a:lnTo>
                <a:lnTo>
                  <a:pt x="2905896" y="6521142"/>
                </a:lnTo>
                <a:lnTo>
                  <a:pt x="2926810" y="6481380"/>
                </a:lnTo>
                <a:lnTo>
                  <a:pt x="2947458" y="6441245"/>
                </a:lnTo>
                <a:lnTo>
                  <a:pt x="2967836" y="6400740"/>
                </a:lnTo>
                <a:lnTo>
                  <a:pt x="2987944" y="6359869"/>
                </a:lnTo>
                <a:lnTo>
                  <a:pt x="3007778" y="6318636"/>
                </a:lnTo>
                <a:lnTo>
                  <a:pt x="3027337" y="6277044"/>
                </a:lnTo>
                <a:lnTo>
                  <a:pt x="3046618" y="6235096"/>
                </a:lnTo>
                <a:lnTo>
                  <a:pt x="3065619" y="6192797"/>
                </a:lnTo>
                <a:lnTo>
                  <a:pt x="3084338" y="6150150"/>
                </a:lnTo>
                <a:lnTo>
                  <a:pt x="3102772" y="6107158"/>
                </a:lnTo>
                <a:lnTo>
                  <a:pt x="3120921" y="6063825"/>
                </a:lnTo>
                <a:lnTo>
                  <a:pt x="3138780" y="6020154"/>
                </a:lnTo>
                <a:lnTo>
                  <a:pt x="3156348" y="5976150"/>
                </a:lnTo>
                <a:lnTo>
                  <a:pt x="3173623" y="5931815"/>
                </a:lnTo>
                <a:lnTo>
                  <a:pt x="3190603" y="5887154"/>
                </a:lnTo>
                <a:lnTo>
                  <a:pt x="3207285" y="5842169"/>
                </a:lnTo>
                <a:lnTo>
                  <a:pt x="3223668" y="5796864"/>
                </a:lnTo>
                <a:lnTo>
                  <a:pt x="3239748" y="5751244"/>
                </a:lnTo>
                <a:lnTo>
                  <a:pt x="3255524" y="5705311"/>
                </a:lnTo>
                <a:lnTo>
                  <a:pt x="3270994" y="5659069"/>
                </a:lnTo>
                <a:lnTo>
                  <a:pt x="3286155" y="5612522"/>
                </a:lnTo>
                <a:lnTo>
                  <a:pt x="3301005" y="5565673"/>
                </a:lnTo>
                <a:lnTo>
                  <a:pt x="3315542" y="5518525"/>
                </a:lnTo>
                <a:lnTo>
                  <a:pt x="3329764" y="5471083"/>
                </a:lnTo>
                <a:lnTo>
                  <a:pt x="3343668" y="5423350"/>
                </a:lnTo>
                <a:lnTo>
                  <a:pt x="3357253" y="5375330"/>
                </a:lnTo>
                <a:lnTo>
                  <a:pt x="3370516" y="5327025"/>
                </a:lnTo>
                <a:lnTo>
                  <a:pt x="3383454" y="5278440"/>
                </a:lnTo>
                <a:lnTo>
                  <a:pt x="3396066" y="5229578"/>
                </a:lnTo>
                <a:lnTo>
                  <a:pt x="3408350" y="5180442"/>
                </a:lnTo>
                <a:lnTo>
                  <a:pt x="3420303" y="5131037"/>
                </a:lnTo>
                <a:lnTo>
                  <a:pt x="3431923" y="5081366"/>
                </a:lnTo>
                <a:lnTo>
                  <a:pt x="3443208" y="5031433"/>
                </a:lnTo>
                <a:lnTo>
                  <a:pt x="3454155" y="4981240"/>
                </a:lnTo>
                <a:lnTo>
                  <a:pt x="3464763" y="4930792"/>
                </a:lnTo>
                <a:lnTo>
                  <a:pt x="3475029" y="4880091"/>
                </a:lnTo>
                <a:lnTo>
                  <a:pt x="3484951" y="4829143"/>
                </a:lnTo>
                <a:lnTo>
                  <a:pt x="3494526" y="4777950"/>
                </a:lnTo>
                <a:lnTo>
                  <a:pt x="3503754" y="4726515"/>
                </a:lnTo>
                <a:lnTo>
                  <a:pt x="3512630" y="4674843"/>
                </a:lnTo>
                <a:lnTo>
                  <a:pt x="3521154" y="4622937"/>
                </a:lnTo>
                <a:lnTo>
                  <a:pt x="3529323" y="4570800"/>
                </a:lnTo>
                <a:lnTo>
                  <a:pt x="3537134" y="4518437"/>
                </a:lnTo>
                <a:lnTo>
                  <a:pt x="3544586" y="4465850"/>
                </a:lnTo>
                <a:lnTo>
                  <a:pt x="3551676" y="4413043"/>
                </a:lnTo>
                <a:lnTo>
                  <a:pt x="3558402" y="4360020"/>
                </a:lnTo>
                <a:lnTo>
                  <a:pt x="3564762" y="4306784"/>
                </a:lnTo>
                <a:lnTo>
                  <a:pt x="3570754" y="4253340"/>
                </a:lnTo>
                <a:lnTo>
                  <a:pt x="3576375" y="4199689"/>
                </a:lnTo>
                <a:lnTo>
                  <a:pt x="3581624" y="4145837"/>
                </a:lnTo>
                <a:lnTo>
                  <a:pt x="3586497" y="4091786"/>
                </a:lnTo>
                <a:lnTo>
                  <a:pt x="3590994" y="4037541"/>
                </a:lnTo>
                <a:lnTo>
                  <a:pt x="3595111" y="3983104"/>
                </a:lnTo>
                <a:lnTo>
                  <a:pt x="3598846" y="3928479"/>
                </a:lnTo>
                <a:lnTo>
                  <a:pt x="3602198" y="3873671"/>
                </a:lnTo>
                <a:lnTo>
                  <a:pt x="3605163" y="3818681"/>
                </a:lnTo>
                <a:lnTo>
                  <a:pt x="3607740" y="3763515"/>
                </a:lnTo>
                <a:lnTo>
                  <a:pt x="3609927" y="3708175"/>
                </a:lnTo>
                <a:lnTo>
                  <a:pt x="3611721" y="3652666"/>
                </a:lnTo>
                <a:lnTo>
                  <a:pt x="3613121" y="3596990"/>
                </a:lnTo>
                <a:lnTo>
                  <a:pt x="3614123" y="3541151"/>
                </a:lnTo>
                <a:lnTo>
                  <a:pt x="3614726" y="3485153"/>
                </a:lnTo>
                <a:lnTo>
                  <a:pt x="3614928" y="3429000"/>
                </a:lnTo>
                <a:lnTo>
                  <a:pt x="3614726" y="3372846"/>
                </a:lnTo>
                <a:lnTo>
                  <a:pt x="3614123" y="3316848"/>
                </a:lnTo>
                <a:lnTo>
                  <a:pt x="3613121" y="3261009"/>
                </a:lnTo>
                <a:lnTo>
                  <a:pt x="3611721" y="3205334"/>
                </a:lnTo>
                <a:lnTo>
                  <a:pt x="3609927" y="3149824"/>
                </a:lnTo>
                <a:lnTo>
                  <a:pt x="3607740" y="3094484"/>
                </a:lnTo>
                <a:lnTo>
                  <a:pt x="3605163" y="3039318"/>
                </a:lnTo>
                <a:lnTo>
                  <a:pt x="3602198" y="2984329"/>
                </a:lnTo>
                <a:lnTo>
                  <a:pt x="3598846" y="2929521"/>
                </a:lnTo>
                <a:lnTo>
                  <a:pt x="3595111" y="2874896"/>
                </a:lnTo>
                <a:lnTo>
                  <a:pt x="3590994" y="2820460"/>
                </a:lnTo>
                <a:lnTo>
                  <a:pt x="3586497" y="2766214"/>
                </a:lnTo>
                <a:lnTo>
                  <a:pt x="3581624" y="2712164"/>
                </a:lnTo>
                <a:lnTo>
                  <a:pt x="3576375" y="2658312"/>
                </a:lnTo>
                <a:lnTo>
                  <a:pt x="3570754" y="2604662"/>
                </a:lnTo>
                <a:lnTo>
                  <a:pt x="3564762" y="2551217"/>
                </a:lnTo>
                <a:lnTo>
                  <a:pt x="3558402" y="2497982"/>
                </a:lnTo>
                <a:lnTo>
                  <a:pt x="3551676" y="2444959"/>
                </a:lnTo>
                <a:lnTo>
                  <a:pt x="3544586" y="2392152"/>
                </a:lnTo>
                <a:lnTo>
                  <a:pt x="3537134" y="2339565"/>
                </a:lnTo>
                <a:lnTo>
                  <a:pt x="3529323" y="2287202"/>
                </a:lnTo>
                <a:lnTo>
                  <a:pt x="3521154" y="2235065"/>
                </a:lnTo>
                <a:lnTo>
                  <a:pt x="3512630" y="2183159"/>
                </a:lnTo>
                <a:lnTo>
                  <a:pt x="3503754" y="2131487"/>
                </a:lnTo>
                <a:lnTo>
                  <a:pt x="3494526" y="2080053"/>
                </a:lnTo>
                <a:lnTo>
                  <a:pt x="3484951" y="2028860"/>
                </a:lnTo>
                <a:lnTo>
                  <a:pt x="3475029" y="1977911"/>
                </a:lnTo>
                <a:lnTo>
                  <a:pt x="3464763" y="1927211"/>
                </a:lnTo>
                <a:lnTo>
                  <a:pt x="3454155" y="1876763"/>
                </a:lnTo>
                <a:lnTo>
                  <a:pt x="3443208" y="1826570"/>
                </a:lnTo>
                <a:lnTo>
                  <a:pt x="3431923" y="1776636"/>
                </a:lnTo>
                <a:lnTo>
                  <a:pt x="3420303" y="1726965"/>
                </a:lnTo>
                <a:lnTo>
                  <a:pt x="3408350" y="1677560"/>
                </a:lnTo>
                <a:lnTo>
                  <a:pt x="3396066" y="1628424"/>
                </a:lnTo>
                <a:lnTo>
                  <a:pt x="3383454" y="1579562"/>
                </a:lnTo>
                <a:lnTo>
                  <a:pt x="3370516" y="1530977"/>
                </a:lnTo>
                <a:lnTo>
                  <a:pt x="3357253" y="1482671"/>
                </a:lnTo>
                <a:lnTo>
                  <a:pt x="3343668" y="1434650"/>
                </a:lnTo>
                <a:lnTo>
                  <a:pt x="3329764" y="1386917"/>
                </a:lnTo>
                <a:lnTo>
                  <a:pt x="3315542" y="1339474"/>
                </a:lnTo>
                <a:lnTo>
                  <a:pt x="3301005" y="1292326"/>
                </a:lnTo>
                <a:lnTo>
                  <a:pt x="3286155" y="1245476"/>
                </a:lnTo>
                <a:lnTo>
                  <a:pt x="3270994" y="1198928"/>
                </a:lnTo>
                <a:lnTo>
                  <a:pt x="3255524" y="1152686"/>
                </a:lnTo>
                <a:lnTo>
                  <a:pt x="3239748" y="1106752"/>
                </a:lnTo>
                <a:lnTo>
                  <a:pt x="3223668" y="1061130"/>
                </a:lnTo>
                <a:lnTo>
                  <a:pt x="3207285" y="1015825"/>
                </a:lnTo>
                <a:lnTo>
                  <a:pt x="3190603" y="970839"/>
                </a:lnTo>
                <a:lnTo>
                  <a:pt x="3173623" y="926176"/>
                </a:lnTo>
                <a:lnTo>
                  <a:pt x="3156348" y="881840"/>
                </a:lnTo>
                <a:lnTo>
                  <a:pt x="3138780" y="837835"/>
                </a:lnTo>
                <a:lnTo>
                  <a:pt x="3120921" y="794163"/>
                </a:lnTo>
                <a:lnTo>
                  <a:pt x="3102772" y="750828"/>
                </a:lnTo>
                <a:lnTo>
                  <a:pt x="3084338" y="707835"/>
                </a:lnTo>
                <a:lnTo>
                  <a:pt x="3065619" y="665186"/>
                </a:lnTo>
                <a:lnTo>
                  <a:pt x="3046618" y="622885"/>
                </a:lnTo>
                <a:lnTo>
                  <a:pt x="3027337" y="580935"/>
                </a:lnTo>
                <a:lnTo>
                  <a:pt x="3007778" y="539341"/>
                </a:lnTo>
                <a:lnTo>
                  <a:pt x="2987944" y="498106"/>
                </a:lnTo>
                <a:lnTo>
                  <a:pt x="2967836" y="457233"/>
                </a:lnTo>
                <a:lnTo>
                  <a:pt x="2947458" y="416726"/>
                </a:lnTo>
                <a:lnTo>
                  <a:pt x="2926810" y="376588"/>
                </a:lnTo>
                <a:lnTo>
                  <a:pt x="2905896" y="336823"/>
                </a:lnTo>
                <a:lnTo>
                  <a:pt x="2884717" y="297435"/>
                </a:lnTo>
                <a:lnTo>
                  <a:pt x="2863277" y="258427"/>
                </a:lnTo>
                <a:lnTo>
                  <a:pt x="2841576" y="219803"/>
                </a:lnTo>
                <a:lnTo>
                  <a:pt x="2819617" y="181566"/>
                </a:lnTo>
                <a:lnTo>
                  <a:pt x="2797403" y="143720"/>
                </a:lnTo>
                <a:lnTo>
                  <a:pt x="2774935" y="106268"/>
                </a:lnTo>
                <a:lnTo>
                  <a:pt x="2752217" y="69215"/>
                </a:lnTo>
                <a:lnTo>
                  <a:pt x="27049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3615054" cy="6858000"/>
          </a:xfrm>
          <a:custGeom>
            <a:avLst/>
            <a:gdLst/>
            <a:ahLst/>
            <a:cxnLst/>
            <a:rect l="l" t="t" r="r" b="b"/>
            <a:pathLst>
              <a:path w="3615054" h="6858000">
                <a:moveTo>
                  <a:pt x="0" y="0"/>
                </a:moveTo>
                <a:lnTo>
                  <a:pt x="2704973" y="0"/>
                </a:lnTo>
                <a:lnTo>
                  <a:pt x="2752217" y="69215"/>
                </a:lnTo>
                <a:lnTo>
                  <a:pt x="2774935" y="106268"/>
                </a:lnTo>
                <a:lnTo>
                  <a:pt x="2797403" y="143720"/>
                </a:lnTo>
                <a:lnTo>
                  <a:pt x="2819617" y="181566"/>
                </a:lnTo>
                <a:lnTo>
                  <a:pt x="2841576" y="219803"/>
                </a:lnTo>
                <a:lnTo>
                  <a:pt x="2863277" y="258427"/>
                </a:lnTo>
                <a:lnTo>
                  <a:pt x="2884717" y="297435"/>
                </a:lnTo>
                <a:lnTo>
                  <a:pt x="2905896" y="336823"/>
                </a:lnTo>
                <a:lnTo>
                  <a:pt x="2926810" y="376588"/>
                </a:lnTo>
                <a:lnTo>
                  <a:pt x="2947458" y="416726"/>
                </a:lnTo>
                <a:lnTo>
                  <a:pt x="2967836" y="457233"/>
                </a:lnTo>
                <a:lnTo>
                  <a:pt x="2987944" y="498106"/>
                </a:lnTo>
                <a:lnTo>
                  <a:pt x="3007778" y="539341"/>
                </a:lnTo>
                <a:lnTo>
                  <a:pt x="3027337" y="580935"/>
                </a:lnTo>
                <a:lnTo>
                  <a:pt x="3046618" y="622885"/>
                </a:lnTo>
                <a:lnTo>
                  <a:pt x="3065619" y="665186"/>
                </a:lnTo>
                <a:lnTo>
                  <a:pt x="3084338" y="707835"/>
                </a:lnTo>
                <a:lnTo>
                  <a:pt x="3102772" y="750828"/>
                </a:lnTo>
                <a:lnTo>
                  <a:pt x="3120921" y="794163"/>
                </a:lnTo>
                <a:lnTo>
                  <a:pt x="3138780" y="837835"/>
                </a:lnTo>
                <a:lnTo>
                  <a:pt x="3156348" y="881840"/>
                </a:lnTo>
                <a:lnTo>
                  <a:pt x="3173623" y="926176"/>
                </a:lnTo>
                <a:lnTo>
                  <a:pt x="3190603" y="970839"/>
                </a:lnTo>
                <a:lnTo>
                  <a:pt x="3207285" y="1015825"/>
                </a:lnTo>
                <a:lnTo>
                  <a:pt x="3223668" y="1061130"/>
                </a:lnTo>
                <a:lnTo>
                  <a:pt x="3239748" y="1106752"/>
                </a:lnTo>
                <a:lnTo>
                  <a:pt x="3255524" y="1152686"/>
                </a:lnTo>
                <a:lnTo>
                  <a:pt x="3270994" y="1198928"/>
                </a:lnTo>
                <a:lnTo>
                  <a:pt x="3286155" y="1245476"/>
                </a:lnTo>
                <a:lnTo>
                  <a:pt x="3301005" y="1292326"/>
                </a:lnTo>
                <a:lnTo>
                  <a:pt x="3315542" y="1339474"/>
                </a:lnTo>
                <a:lnTo>
                  <a:pt x="3329764" y="1386917"/>
                </a:lnTo>
                <a:lnTo>
                  <a:pt x="3343668" y="1434650"/>
                </a:lnTo>
                <a:lnTo>
                  <a:pt x="3357253" y="1482671"/>
                </a:lnTo>
                <a:lnTo>
                  <a:pt x="3370516" y="1530977"/>
                </a:lnTo>
                <a:lnTo>
                  <a:pt x="3383454" y="1579562"/>
                </a:lnTo>
                <a:lnTo>
                  <a:pt x="3396066" y="1628424"/>
                </a:lnTo>
                <a:lnTo>
                  <a:pt x="3408350" y="1677560"/>
                </a:lnTo>
                <a:lnTo>
                  <a:pt x="3420303" y="1726965"/>
                </a:lnTo>
                <a:lnTo>
                  <a:pt x="3431923" y="1776636"/>
                </a:lnTo>
                <a:lnTo>
                  <a:pt x="3443208" y="1826570"/>
                </a:lnTo>
                <a:lnTo>
                  <a:pt x="3454155" y="1876763"/>
                </a:lnTo>
                <a:lnTo>
                  <a:pt x="3464763" y="1927211"/>
                </a:lnTo>
                <a:lnTo>
                  <a:pt x="3475029" y="1977911"/>
                </a:lnTo>
                <a:lnTo>
                  <a:pt x="3484951" y="2028860"/>
                </a:lnTo>
                <a:lnTo>
                  <a:pt x="3494526" y="2080053"/>
                </a:lnTo>
                <a:lnTo>
                  <a:pt x="3503754" y="2131487"/>
                </a:lnTo>
                <a:lnTo>
                  <a:pt x="3512630" y="2183159"/>
                </a:lnTo>
                <a:lnTo>
                  <a:pt x="3521154" y="2235065"/>
                </a:lnTo>
                <a:lnTo>
                  <a:pt x="3529323" y="2287202"/>
                </a:lnTo>
                <a:lnTo>
                  <a:pt x="3537134" y="2339565"/>
                </a:lnTo>
                <a:lnTo>
                  <a:pt x="3544586" y="2392152"/>
                </a:lnTo>
                <a:lnTo>
                  <a:pt x="3551676" y="2444959"/>
                </a:lnTo>
                <a:lnTo>
                  <a:pt x="3558402" y="2497982"/>
                </a:lnTo>
                <a:lnTo>
                  <a:pt x="3564762" y="2551217"/>
                </a:lnTo>
                <a:lnTo>
                  <a:pt x="3570754" y="2604662"/>
                </a:lnTo>
                <a:lnTo>
                  <a:pt x="3576375" y="2658312"/>
                </a:lnTo>
                <a:lnTo>
                  <a:pt x="3581624" y="2712164"/>
                </a:lnTo>
                <a:lnTo>
                  <a:pt x="3586497" y="2766214"/>
                </a:lnTo>
                <a:lnTo>
                  <a:pt x="3590994" y="2820460"/>
                </a:lnTo>
                <a:lnTo>
                  <a:pt x="3595111" y="2874896"/>
                </a:lnTo>
                <a:lnTo>
                  <a:pt x="3598846" y="2929521"/>
                </a:lnTo>
                <a:lnTo>
                  <a:pt x="3602198" y="2984329"/>
                </a:lnTo>
                <a:lnTo>
                  <a:pt x="3605163" y="3039318"/>
                </a:lnTo>
                <a:lnTo>
                  <a:pt x="3607740" y="3094484"/>
                </a:lnTo>
                <a:lnTo>
                  <a:pt x="3609927" y="3149824"/>
                </a:lnTo>
                <a:lnTo>
                  <a:pt x="3611721" y="3205334"/>
                </a:lnTo>
                <a:lnTo>
                  <a:pt x="3613121" y="3261009"/>
                </a:lnTo>
                <a:lnTo>
                  <a:pt x="3614123" y="3316848"/>
                </a:lnTo>
                <a:lnTo>
                  <a:pt x="3614726" y="3372846"/>
                </a:lnTo>
                <a:lnTo>
                  <a:pt x="3614928" y="3429000"/>
                </a:lnTo>
                <a:lnTo>
                  <a:pt x="3614726" y="3485153"/>
                </a:lnTo>
                <a:lnTo>
                  <a:pt x="3614123" y="3541151"/>
                </a:lnTo>
                <a:lnTo>
                  <a:pt x="3613121" y="3596990"/>
                </a:lnTo>
                <a:lnTo>
                  <a:pt x="3611721" y="3652666"/>
                </a:lnTo>
                <a:lnTo>
                  <a:pt x="3609927" y="3708175"/>
                </a:lnTo>
                <a:lnTo>
                  <a:pt x="3607740" y="3763515"/>
                </a:lnTo>
                <a:lnTo>
                  <a:pt x="3605163" y="3818681"/>
                </a:lnTo>
                <a:lnTo>
                  <a:pt x="3602198" y="3873671"/>
                </a:lnTo>
                <a:lnTo>
                  <a:pt x="3598846" y="3928479"/>
                </a:lnTo>
                <a:lnTo>
                  <a:pt x="3595111" y="3983104"/>
                </a:lnTo>
                <a:lnTo>
                  <a:pt x="3590994" y="4037541"/>
                </a:lnTo>
                <a:lnTo>
                  <a:pt x="3586497" y="4091786"/>
                </a:lnTo>
                <a:lnTo>
                  <a:pt x="3581624" y="4145837"/>
                </a:lnTo>
                <a:lnTo>
                  <a:pt x="3576375" y="4199689"/>
                </a:lnTo>
                <a:lnTo>
                  <a:pt x="3570754" y="4253340"/>
                </a:lnTo>
                <a:lnTo>
                  <a:pt x="3564762" y="4306784"/>
                </a:lnTo>
                <a:lnTo>
                  <a:pt x="3558402" y="4360020"/>
                </a:lnTo>
                <a:lnTo>
                  <a:pt x="3551676" y="4413043"/>
                </a:lnTo>
                <a:lnTo>
                  <a:pt x="3544586" y="4465850"/>
                </a:lnTo>
                <a:lnTo>
                  <a:pt x="3537134" y="4518437"/>
                </a:lnTo>
                <a:lnTo>
                  <a:pt x="3529323" y="4570800"/>
                </a:lnTo>
                <a:lnTo>
                  <a:pt x="3521154" y="4622937"/>
                </a:lnTo>
                <a:lnTo>
                  <a:pt x="3512630" y="4674843"/>
                </a:lnTo>
                <a:lnTo>
                  <a:pt x="3503754" y="4726515"/>
                </a:lnTo>
                <a:lnTo>
                  <a:pt x="3494526" y="4777950"/>
                </a:lnTo>
                <a:lnTo>
                  <a:pt x="3484951" y="4829143"/>
                </a:lnTo>
                <a:lnTo>
                  <a:pt x="3475029" y="4880091"/>
                </a:lnTo>
                <a:lnTo>
                  <a:pt x="3464763" y="4930792"/>
                </a:lnTo>
                <a:lnTo>
                  <a:pt x="3454155" y="4981240"/>
                </a:lnTo>
                <a:lnTo>
                  <a:pt x="3443208" y="5031433"/>
                </a:lnTo>
                <a:lnTo>
                  <a:pt x="3431923" y="5081366"/>
                </a:lnTo>
                <a:lnTo>
                  <a:pt x="3420303" y="5131037"/>
                </a:lnTo>
                <a:lnTo>
                  <a:pt x="3408350" y="5180442"/>
                </a:lnTo>
                <a:lnTo>
                  <a:pt x="3396066" y="5229578"/>
                </a:lnTo>
                <a:lnTo>
                  <a:pt x="3383454" y="5278440"/>
                </a:lnTo>
                <a:lnTo>
                  <a:pt x="3370516" y="5327025"/>
                </a:lnTo>
                <a:lnTo>
                  <a:pt x="3357253" y="5375330"/>
                </a:lnTo>
                <a:lnTo>
                  <a:pt x="3343668" y="5423350"/>
                </a:lnTo>
                <a:lnTo>
                  <a:pt x="3329764" y="5471083"/>
                </a:lnTo>
                <a:lnTo>
                  <a:pt x="3315542" y="5518525"/>
                </a:lnTo>
                <a:lnTo>
                  <a:pt x="3301005" y="5565673"/>
                </a:lnTo>
                <a:lnTo>
                  <a:pt x="3286155" y="5612522"/>
                </a:lnTo>
                <a:lnTo>
                  <a:pt x="3270994" y="5659069"/>
                </a:lnTo>
                <a:lnTo>
                  <a:pt x="3255524" y="5705311"/>
                </a:lnTo>
                <a:lnTo>
                  <a:pt x="3239748" y="5751244"/>
                </a:lnTo>
                <a:lnTo>
                  <a:pt x="3223668" y="5796864"/>
                </a:lnTo>
                <a:lnTo>
                  <a:pt x="3207285" y="5842169"/>
                </a:lnTo>
                <a:lnTo>
                  <a:pt x="3190603" y="5887154"/>
                </a:lnTo>
                <a:lnTo>
                  <a:pt x="3173623" y="5931815"/>
                </a:lnTo>
                <a:lnTo>
                  <a:pt x="3156348" y="5976150"/>
                </a:lnTo>
                <a:lnTo>
                  <a:pt x="3138780" y="6020154"/>
                </a:lnTo>
                <a:lnTo>
                  <a:pt x="3120921" y="6063825"/>
                </a:lnTo>
                <a:lnTo>
                  <a:pt x="3102772" y="6107158"/>
                </a:lnTo>
                <a:lnTo>
                  <a:pt x="3084338" y="6150150"/>
                </a:lnTo>
                <a:lnTo>
                  <a:pt x="3065619" y="6192797"/>
                </a:lnTo>
                <a:lnTo>
                  <a:pt x="3046618" y="6235096"/>
                </a:lnTo>
                <a:lnTo>
                  <a:pt x="3027337" y="6277044"/>
                </a:lnTo>
                <a:lnTo>
                  <a:pt x="3007778" y="6318636"/>
                </a:lnTo>
                <a:lnTo>
                  <a:pt x="2987944" y="6359869"/>
                </a:lnTo>
                <a:lnTo>
                  <a:pt x="2967836" y="6400740"/>
                </a:lnTo>
                <a:lnTo>
                  <a:pt x="2947458" y="6441245"/>
                </a:lnTo>
                <a:lnTo>
                  <a:pt x="2926810" y="6481380"/>
                </a:lnTo>
                <a:lnTo>
                  <a:pt x="2905896" y="6521142"/>
                </a:lnTo>
                <a:lnTo>
                  <a:pt x="2884717" y="6560527"/>
                </a:lnTo>
                <a:lnTo>
                  <a:pt x="2863277" y="6599533"/>
                </a:lnTo>
                <a:lnTo>
                  <a:pt x="2841576" y="6638154"/>
                </a:lnTo>
                <a:lnTo>
                  <a:pt x="2819617" y="6676388"/>
                </a:lnTo>
                <a:lnTo>
                  <a:pt x="2797403" y="6714231"/>
                </a:lnTo>
                <a:lnTo>
                  <a:pt x="2774935" y="6751679"/>
                </a:lnTo>
                <a:lnTo>
                  <a:pt x="2752217" y="6788730"/>
                </a:lnTo>
                <a:lnTo>
                  <a:pt x="2704973" y="6857999"/>
                </a:lnTo>
                <a:lnTo>
                  <a:pt x="0" y="6857999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E6E6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3609340" cy="6858000"/>
          </a:xfrm>
          <a:custGeom>
            <a:avLst/>
            <a:gdLst/>
            <a:ahLst/>
            <a:cxnLst/>
            <a:rect l="l" t="t" r="r" b="b"/>
            <a:pathLst>
              <a:path w="3609340" h="6858000">
                <a:moveTo>
                  <a:pt x="2699004" y="0"/>
                </a:moveTo>
                <a:lnTo>
                  <a:pt x="0" y="0"/>
                </a:lnTo>
                <a:lnTo>
                  <a:pt x="0" y="6857999"/>
                </a:lnTo>
                <a:lnTo>
                  <a:pt x="2699004" y="6857999"/>
                </a:lnTo>
                <a:lnTo>
                  <a:pt x="2746248" y="6788730"/>
                </a:lnTo>
                <a:lnTo>
                  <a:pt x="2768966" y="6751679"/>
                </a:lnTo>
                <a:lnTo>
                  <a:pt x="2791434" y="6714231"/>
                </a:lnTo>
                <a:lnTo>
                  <a:pt x="2813648" y="6676388"/>
                </a:lnTo>
                <a:lnTo>
                  <a:pt x="2835606" y="6638154"/>
                </a:lnTo>
                <a:lnTo>
                  <a:pt x="2857306" y="6599533"/>
                </a:lnTo>
                <a:lnTo>
                  <a:pt x="2878746" y="6560527"/>
                </a:lnTo>
                <a:lnTo>
                  <a:pt x="2899923" y="6521142"/>
                </a:lnTo>
                <a:lnTo>
                  <a:pt x="2920837" y="6481380"/>
                </a:lnTo>
                <a:lnTo>
                  <a:pt x="2941483" y="6441245"/>
                </a:lnTo>
                <a:lnTo>
                  <a:pt x="2961860" y="6400740"/>
                </a:lnTo>
                <a:lnTo>
                  <a:pt x="2981966" y="6359869"/>
                </a:lnTo>
                <a:lnTo>
                  <a:pt x="3001799" y="6318636"/>
                </a:lnTo>
                <a:lnTo>
                  <a:pt x="3021356" y="6277044"/>
                </a:lnTo>
                <a:lnTo>
                  <a:pt x="3040636" y="6235096"/>
                </a:lnTo>
                <a:lnTo>
                  <a:pt x="3059635" y="6192797"/>
                </a:lnTo>
                <a:lnTo>
                  <a:pt x="3078352" y="6150150"/>
                </a:lnTo>
                <a:lnTo>
                  <a:pt x="3096785" y="6107158"/>
                </a:lnTo>
                <a:lnTo>
                  <a:pt x="3114931" y="6063825"/>
                </a:lnTo>
                <a:lnTo>
                  <a:pt x="3132788" y="6020154"/>
                </a:lnTo>
                <a:lnTo>
                  <a:pt x="3150354" y="5976150"/>
                </a:lnTo>
                <a:lnTo>
                  <a:pt x="3167627" y="5931815"/>
                </a:lnTo>
                <a:lnTo>
                  <a:pt x="3184604" y="5887154"/>
                </a:lnTo>
                <a:lnTo>
                  <a:pt x="3201284" y="5842169"/>
                </a:lnTo>
                <a:lnTo>
                  <a:pt x="3217664" y="5796864"/>
                </a:lnTo>
                <a:lnTo>
                  <a:pt x="3233742" y="5751244"/>
                </a:lnTo>
                <a:lnTo>
                  <a:pt x="3249516" y="5705311"/>
                </a:lnTo>
                <a:lnTo>
                  <a:pt x="3264983" y="5659069"/>
                </a:lnTo>
                <a:lnTo>
                  <a:pt x="3280141" y="5612522"/>
                </a:lnTo>
                <a:lnTo>
                  <a:pt x="3294989" y="5565673"/>
                </a:lnTo>
                <a:lnTo>
                  <a:pt x="3309523" y="5518525"/>
                </a:lnTo>
                <a:lnTo>
                  <a:pt x="3323742" y="5471083"/>
                </a:lnTo>
                <a:lnTo>
                  <a:pt x="3337644" y="5423350"/>
                </a:lnTo>
                <a:lnTo>
                  <a:pt x="3351226" y="5375330"/>
                </a:lnTo>
                <a:lnTo>
                  <a:pt x="3364486" y="5327025"/>
                </a:lnTo>
                <a:lnTo>
                  <a:pt x="3377422" y="5278440"/>
                </a:lnTo>
                <a:lnTo>
                  <a:pt x="3390031" y="5229578"/>
                </a:lnTo>
                <a:lnTo>
                  <a:pt x="3402312" y="5180442"/>
                </a:lnTo>
                <a:lnTo>
                  <a:pt x="3414262" y="5131037"/>
                </a:lnTo>
                <a:lnTo>
                  <a:pt x="3425879" y="5081366"/>
                </a:lnTo>
                <a:lnTo>
                  <a:pt x="3437162" y="5031433"/>
                </a:lnTo>
                <a:lnTo>
                  <a:pt x="3448106" y="4981240"/>
                </a:lnTo>
                <a:lnTo>
                  <a:pt x="3458711" y="4930792"/>
                </a:lnTo>
                <a:lnTo>
                  <a:pt x="3468975" y="4880091"/>
                </a:lnTo>
                <a:lnTo>
                  <a:pt x="3478894" y="4829143"/>
                </a:lnTo>
                <a:lnTo>
                  <a:pt x="3488467" y="4777950"/>
                </a:lnTo>
                <a:lnTo>
                  <a:pt x="3497692" y="4726515"/>
                </a:lnTo>
                <a:lnTo>
                  <a:pt x="3506566" y="4674843"/>
                </a:lnTo>
                <a:lnTo>
                  <a:pt x="3515088" y="4622937"/>
                </a:lnTo>
                <a:lnTo>
                  <a:pt x="3523254" y="4570800"/>
                </a:lnTo>
                <a:lnTo>
                  <a:pt x="3531063" y="4518437"/>
                </a:lnTo>
                <a:lnTo>
                  <a:pt x="3538513" y="4465850"/>
                </a:lnTo>
                <a:lnTo>
                  <a:pt x="3545601" y="4413043"/>
                </a:lnTo>
                <a:lnTo>
                  <a:pt x="3552325" y="4360020"/>
                </a:lnTo>
                <a:lnTo>
                  <a:pt x="3558683" y="4306784"/>
                </a:lnTo>
                <a:lnTo>
                  <a:pt x="3564673" y="4253340"/>
                </a:lnTo>
                <a:lnTo>
                  <a:pt x="3570293" y="4199689"/>
                </a:lnTo>
                <a:lnTo>
                  <a:pt x="3575539" y="4145837"/>
                </a:lnTo>
                <a:lnTo>
                  <a:pt x="3580411" y="4091786"/>
                </a:lnTo>
                <a:lnTo>
                  <a:pt x="3584906" y="4037541"/>
                </a:lnTo>
                <a:lnTo>
                  <a:pt x="3589022" y="3983104"/>
                </a:lnTo>
                <a:lnTo>
                  <a:pt x="3592756" y="3928479"/>
                </a:lnTo>
                <a:lnTo>
                  <a:pt x="3596106" y="3873671"/>
                </a:lnTo>
                <a:lnTo>
                  <a:pt x="3599071" y="3818681"/>
                </a:lnTo>
                <a:lnTo>
                  <a:pt x="3601647" y="3763515"/>
                </a:lnTo>
                <a:lnTo>
                  <a:pt x="3603833" y="3708175"/>
                </a:lnTo>
                <a:lnTo>
                  <a:pt x="3605627" y="3652666"/>
                </a:lnTo>
                <a:lnTo>
                  <a:pt x="3607025" y="3596990"/>
                </a:lnTo>
                <a:lnTo>
                  <a:pt x="3608027" y="3541151"/>
                </a:lnTo>
                <a:lnTo>
                  <a:pt x="3608630" y="3485153"/>
                </a:lnTo>
                <a:lnTo>
                  <a:pt x="3608832" y="3429000"/>
                </a:lnTo>
                <a:lnTo>
                  <a:pt x="3608630" y="3372846"/>
                </a:lnTo>
                <a:lnTo>
                  <a:pt x="3608027" y="3316848"/>
                </a:lnTo>
                <a:lnTo>
                  <a:pt x="3607025" y="3261009"/>
                </a:lnTo>
                <a:lnTo>
                  <a:pt x="3605627" y="3205334"/>
                </a:lnTo>
                <a:lnTo>
                  <a:pt x="3603833" y="3149824"/>
                </a:lnTo>
                <a:lnTo>
                  <a:pt x="3601647" y="3094484"/>
                </a:lnTo>
                <a:lnTo>
                  <a:pt x="3599071" y="3039318"/>
                </a:lnTo>
                <a:lnTo>
                  <a:pt x="3596106" y="2984329"/>
                </a:lnTo>
                <a:lnTo>
                  <a:pt x="3592756" y="2929521"/>
                </a:lnTo>
                <a:lnTo>
                  <a:pt x="3589022" y="2874896"/>
                </a:lnTo>
                <a:lnTo>
                  <a:pt x="3584906" y="2820460"/>
                </a:lnTo>
                <a:lnTo>
                  <a:pt x="3580411" y="2766214"/>
                </a:lnTo>
                <a:lnTo>
                  <a:pt x="3575539" y="2712164"/>
                </a:lnTo>
                <a:lnTo>
                  <a:pt x="3570293" y="2658312"/>
                </a:lnTo>
                <a:lnTo>
                  <a:pt x="3564673" y="2604662"/>
                </a:lnTo>
                <a:lnTo>
                  <a:pt x="3558683" y="2551217"/>
                </a:lnTo>
                <a:lnTo>
                  <a:pt x="3552325" y="2497982"/>
                </a:lnTo>
                <a:lnTo>
                  <a:pt x="3545601" y="2444959"/>
                </a:lnTo>
                <a:lnTo>
                  <a:pt x="3538513" y="2392152"/>
                </a:lnTo>
                <a:lnTo>
                  <a:pt x="3531063" y="2339565"/>
                </a:lnTo>
                <a:lnTo>
                  <a:pt x="3523254" y="2287202"/>
                </a:lnTo>
                <a:lnTo>
                  <a:pt x="3515088" y="2235065"/>
                </a:lnTo>
                <a:lnTo>
                  <a:pt x="3506566" y="2183159"/>
                </a:lnTo>
                <a:lnTo>
                  <a:pt x="3497692" y="2131487"/>
                </a:lnTo>
                <a:lnTo>
                  <a:pt x="3488467" y="2080053"/>
                </a:lnTo>
                <a:lnTo>
                  <a:pt x="3478894" y="2028860"/>
                </a:lnTo>
                <a:lnTo>
                  <a:pt x="3468975" y="1977911"/>
                </a:lnTo>
                <a:lnTo>
                  <a:pt x="3458711" y="1927211"/>
                </a:lnTo>
                <a:lnTo>
                  <a:pt x="3448106" y="1876763"/>
                </a:lnTo>
                <a:lnTo>
                  <a:pt x="3437162" y="1826570"/>
                </a:lnTo>
                <a:lnTo>
                  <a:pt x="3425879" y="1776636"/>
                </a:lnTo>
                <a:lnTo>
                  <a:pt x="3414262" y="1726965"/>
                </a:lnTo>
                <a:lnTo>
                  <a:pt x="3402312" y="1677560"/>
                </a:lnTo>
                <a:lnTo>
                  <a:pt x="3390031" y="1628424"/>
                </a:lnTo>
                <a:lnTo>
                  <a:pt x="3377422" y="1579562"/>
                </a:lnTo>
                <a:lnTo>
                  <a:pt x="3364486" y="1530977"/>
                </a:lnTo>
                <a:lnTo>
                  <a:pt x="3351226" y="1482671"/>
                </a:lnTo>
                <a:lnTo>
                  <a:pt x="3337644" y="1434650"/>
                </a:lnTo>
                <a:lnTo>
                  <a:pt x="3323742" y="1386917"/>
                </a:lnTo>
                <a:lnTo>
                  <a:pt x="3309523" y="1339474"/>
                </a:lnTo>
                <a:lnTo>
                  <a:pt x="3294989" y="1292326"/>
                </a:lnTo>
                <a:lnTo>
                  <a:pt x="3280141" y="1245476"/>
                </a:lnTo>
                <a:lnTo>
                  <a:pt x="3264983" y="1198928"/>
                </a:lnTo>
                <a:lnTo>
                  <a:pt x="3249516" y="1152686"/>
                </a:lnTo>
                <a:lnTo>
                  <a:pt x="3233742" y="1106752"/>
                </a:lnTo>
                <a:lnTo>
                  <a:pt x="3217664" y="1061130"/>
                </a:lnTo>
                <a:lnTo>
                  <a:pt x="3201284" y="1015825"/>
                </a:lnTo>
                <a:lnTo>
                  <a:pt x="3184604" y="970839"/>
                </a:lnTo>
                <a:lnTo>
                  <a:pt x="3167627" y="926176"/>
                </a:lnTo>
                <a:lnTo>
                  <a:pt x="3150354" y="881840"/>
                </a:lnTo>
                <a:lnTo>
                  <a:pt x="3132788" y="837835"/>
                </a:lnTo>
                <a:lnTo>
                  <a:pt x="3114931" y="794163"/>
                </a:lnTo>
                <a:lnTo>
                  <a:pt x="3096785" y="750828"/>
                </a:lnTo>
                <a:lnTo>
                  <a:pt x="3078352" y="707835"/>
                </a:lnTo>
                <a:lnTo>
                  <a:pt x="3059635" y="665186"/>
                </a:lnTo>
                <a:lnTo>
                  <a:pt x="3040636" y="622885"/>
                </a:lnTo>
                <a:lnTo>
                  <a:pt x="3021356" y="580935"/>
                </a:lnTo>
                <a:lnTo>
                  <a:pt x="3001799" y="539341"/>
                </a:lnTo>
                <a:lnTo>
                  <a:pt x="2981966" y="498106"/>
                </a:lnTo>
                <a:lnTo>
                  <a:pt x="2961860" y="457233"/>
                </a:lnTo>
                <a:lnTo>
                  <a:pt x="2941483" y="416726"/>
                </a:lnTo>
                <a:lnTo>
                  <a:pt x="2920837" y="376588"/>
                </a:lnTo>
                <a:lnTo>
                  <a:pt x="2899923" y="336823"/>
                </a:lnTo>
                <a:lnTo>
                  <a:pt x="2878746" y="297435"/>
                </a:lnTo>
                <a:lnTo>
                  <a:pt x="2857306" y="258427"/>
                </a:lnTo>
                <a:lnTo>
                  <a:pt x="2835606" y="219803"/>
                </a:lnTo>
                <a:lnTo>
                  <a:pt x="2813648" y="181566"/>
                </a:lnTo>
                <a:lnTo>
                  <a:pt x="2791434" y="143720"/>
                </a:lnTo>
                <a:lnTo>
                  <a:pt x="2768966" y="106268"/>
                </a:lnTo>
                <a:lnTo>
                  <a:pt x="2746248" y="69215"/>
                </a:lnTo>
                <a:lnTo>
                  <a:pt x="2699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45083" y="2642107"/>
            <a:ext cx="1776095" cy="152019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 marR="5080" algn="just">
              <a:lnSpc>
                <a:spcPts val="3779"/>
              </a:lnSpc>
              <a:spcBef>
                <a:spcPts val="580"/>
              </a:spcBef>
            </a:pPr>
            <a:r>
              <a:rPr sz="3500" b="1" spc="-5" dirty="0">
                <a:solidFill>
                  <a:srgbClr val="AC1F22"/>
                </a:solidFill>
                <a:latin typeface="Calibri"/>
                <a:cs typeface="Calibri"/>
              </a:rPr>
              <a:t>Disability  Benefits</a:t>
            </a:r>
            <a:r>
              <a:rPr sz="3500" b="1" spc="-105" dirty="0">
                <a:solidFill>
                  <a:srgbClr val="AC1F22"/>
                </a:solidFill>
                <a:latin typeface="Calibri"/>
                <a:cs typeface="Calibri"/>
              </a:rPr>
              <a:t> </a:t>
            </a:r>
            <a:r>
              <a:rPr sz="3500" b="1" dirty="0">
                <a:solidFill>
                  <a:srgbClr val="AC1F22"/>
                </a:solidFill>
                <a:latin typeface="Calibri"/>
                <a:cs typeface="Calibri"/>
              </a:rPr>
              <a:t>-  </a:t>
            </a:r>
            <a:r>
              <a:rPr sz="3500" b="1" spc="-10" dirty="0">
                <a:solidFill>
                  <a:srgbClr val="AC1F22"/>
                </a:solidFill>
                <a:latin typeface="Calibri"/>
                <a:cs typeface="Calibri"/>
              </a:rPr>
              <a:t>Guardian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101339"/>
            <a:ext cx="96520" cy="655320"/>
          </a:xfrm>
          <a:custGeom>
            <a:avLst/>
            <a:gdLst/>
            <a:ahLst/>
            <a:cxnLst/>
            <a:rect l="l" t="t" r="r" b="b"/>
            <a:pathLst>
              <a:path w="96520" h="655320">
                <a:moveTo>
                  <a:pt x="0" y="655320"/>
                </a:moveTo>
                <a:lnTo>
                  <a:pt x="96012" y="655320"/>
                </a:lnTo>
                <a:lnTo>
                  <a:pt x="96012" y="0"/>
                </a:lnTo>
                <a:lnTo>
                  <a:pt x="0" y="0"/>
                </a:lnTo>
                <a:lnTo>
                  <a:pt x="0" y="65532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3858767" y="3803141"/>
          <a:ext cx="5221605" cy="2339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3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9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2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66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59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4A4A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Short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Term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4A4A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Core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Long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Term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4A4A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Buy Up Long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Term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4A4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Benefits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Begin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65735" marR="156845" indent="6985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14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days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after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illness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or</a:t>
                      </a:r>
                      <a:r>
                        <a:rPr sz="12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injury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180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days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180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days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Benefit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Duration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Up to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24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weeks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103505" marR="9652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Social Security  Normal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Retirement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Age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84455" indent="-190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Social Security  Normal</a:t>
                      </a:r>
                      <a:r>
                        <a:rPr sz="12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Retirement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Age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118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Benefit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60%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earnings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60%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earnings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60%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earnings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marL="92075" marR="42672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im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m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Benefit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$500 /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week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$1,000 /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month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$5,000 /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month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749166" y="168351"/>
            <a:ext cx="523430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0" spc="-10" dirty="0">
                <a:solidFill>
                  <a:srgbClr val="6C6D70"/>
                </a:solidFill>
                <a:latin typeface="Calibri"/>
                <a:cs typeface="Calibri"/>
              </a:rPr>
              <a:t>Disability </a:t>
            </a:r>
            <a:r>
              <a:rPr sz="1800" b="0" spc="-15" dirty="0">
                <a:solidFill>
                  <a:srgbClr val="6C6D70"/>
                </a:solidFill>
                <a:latin typeface="Calibri"/>
                <a:cs typeface="Calibri"/>
              </a:rPr>
              <a:t>coverage </a:t>
            </a:r>
            <a:r>
              <a:rPr sz="1800" b="0" dirty="0">
                <a:solidFill>
                  <a:srgbClr val="6C6D70"/>
                </a:solidFill>
                <a:latin typeface="Calibri"/>
                <a:cs typeface="Calibri"/>
              </a:rPr>
              <a:t>is </a:t>
            </a:r>
            <a:r>
              <a:rPr sz="1800" b="0" spc="-10" dirty="0">
                <a:solidFill>
                  <a:srgbClr val="6C6D70"/>
                </a:solidFill>
                <a:latin typeface="Calibri"/>
                <a:cs typeface="Calibri"/>
              </a:rPr>
              <a:t>insurance </a:t>
            </a:r>
            <a:r>
              <a:rPr sz="1800" b="0" spc="-15" dirty="0">
                <a:solidFill>
                  <a:srgbClr val="6C6D70"/>
                </a:solidFill>
                <a:latin typeface="Calibri"/>
                <a:cs typeface="Calibri"/>
              </a:rPr>
              <a:t>for </a:t>
            </a:r>
            <a:r>
              <a:rPr sz="1800" b="0" spc="-10" dirty="0">
                <a:solidFill>
                  <a:srgbClr val="6C6D70"/>
                </a:solidFill>
                <a:latin typeface="Calibri"/>
                <a:cs typeface="Calibri"/>
              </a:rPr>
              <a:t>your paycheck. </a:t>
            </a:r>
            <a:r>
              <a:rPr sz="1800" b="0" dirty="0">
                <a:solidFill>
                  <a:srgbClr val="6C6D70"/>
                </a:solidFill>
                <a:latin typeface="Calibri"/>
                <a:cs typeface="Calibri"/>
              </a:rPr>
              <a:t>If </a:t>
            </a:r>
            <a:r>
              <a:rPr sz="1800" b="0" spc="-15" dirty="0">
                <a:solidFill>
                  <a:srgbClr val="6C6D70"/>
                </a:solidFill>
                <a:latin typeface="Calibri"/>
                <a:cs typeface="Calibri"/>
              </a:rPr>
              <a:t>you  </a:t>
            </a:r>
            <a:r>
              <a:rPr sz="1800" b="0" spc="-10" dirty="0">
                <a:solidFill>
                  <a:srgbClr val="6C6D70"/>
                </a:solidFill>
                <a:latin typeface="Calibri"/>
                <a:cs typeface="Calibri"/>
              </a:rPr>
              <a:t>are </a:t>
            </a:r>
            <a:r>
              <a:rPr sz="1800" b="0" spc="-5" dirty="0">
                <a:solidFill>
                  <a:srgbClr val="6C6D70"/>
                </a:solidFill>
                <a:latin typeface="Calibri"/>
                <a:cs typeface="Calibri"/>
              </a:rPr>
              <a:t>sick or </a:t>
            </a:r>
            <a:r>
              <a:rPr sz="1800" b="0" spc="-10" dirty="0">
                <a:solidFill>
                  <a:srgbClr val="6C6D70"/>
                </a:solidFill>
                <a:latin typeface="Calibri"/>
                <a:cs typeface="Calibri"/>
              </a:rPr>
              <a:t>injured </a:t>
            </a:r>
            <a:r>
              <a:rPr sz="1800" b="0" dirty="0">
                <a:solidFill>
                  <a:srgbClr val="6C6D70"/>
                </a:solidFill>
                <a:latin typeface="Calibri"/>
                <a:cs typeface="Calibri"/>
              </a:rPr>
              <a:t>and </a:t>
            </a:r>
            <a:r>
              <a:rPr sz="1800" b="0" spc="-5" dirty="0">
                <a:solidFill>
                  <a:srgbClr val="6C6D70"/>
                </a:solidFill>
                <a:latin typeface="Calibri"/>
                <a:cs typeface="Calibri"/>
              </a:rPr>
              <a:t>cannot </a:t>
            </a:r>
            <a:r>
              <a:rPr sz="1800" b="0" spc="-10" dirty="0">
                <a:solidFill>
                  <a:srgbClr val="6C6D70"/>
                </a:solidFill>
                <a:latin typeface="Calibri"/>
                <a:cs typeface="Calibri"/>
              </a:rPr>
              <a:t>work, </a:t>
            </a:r>
            <a:r>
              <a:rPr sz="1800" b="0" spc="-5" dirty="0">
                <a:solidFill>
                  <a:srgbClr val="6C6D70"/>
                </a:solidFill>
                <a:latin typeface="Calibri"/>
                <a:cs typeface="Calibri"/>
              </a:rPr>
              <a:t>disability </a:t>
            </a:r>
            <a:r>
              <a:rPr sz="1800" b="0" spc="-10" dirty="0">
                <a:solidFill>
                  <a:srgbClr val="6C6D70"/>
                </a:solidFill>
                <a:latin typeface="Calibri"/>
                <a:cs typeface="Calibri"/>
              </a:rPr>
              <a:t>insurance  </a:t>
            </a:r>
            <a:r>
              <a:rPr sz="1800" b="0" spc="-5" dirty="0">
                <a:solidFill>
                  <a:srgbClr val="6C6D70"/>
                </a:solidFill>
                <a:latin typeface="Calibri"/>
                <a:cs typeface="Calibri"/>
              </a:rPr>
              <a:t>will </a:t>
            </a:r>
            <a:r>
              <a:rPr sz="1800" b="0" spc="-15" dirty="0">
                <a:solidFill>
                  <a:srgbClr val="6C6D70"/>
                </a:solidFill>
                <a:latin typeface="Calibri"/>
                <a:cs typeface="Calibri"/>
              </a:rPr>
              <a:t>pay </a:t>
            </a:r>
            <a:r>
              <a:rPr sz="1800" b="0" spc="-10" dirty="0">
                <a:solidFill>
                  <a:srgbClr val="6C6D70"/>
                </a:solidFill>
                <a:latin typeface="Calibri"/>
                <a:cs typeface="Calibri"/>
              </a:rPr>
              <a:t>you </a:t>
            </a:r>
            <a:r>
              <a:rPr sz="1800" b="0" dirty="0">
                <a:solidFill>
                  <a:srgbClr val="6C6D70"/>
                </a:solidFill>
                <a:latin typeface="Calibri"/>
                <a:cs typeface="Calibri"/>
              </a:rPr>
              <a:t>a </a:t>
            </a:r>
            <a:r>
              <a:rPr sz="1800" b="0" spc="-5" dirty="0">
                <a:solidFill>
                  <a:srgbClr val="6C6D70"/>
                </a:solidFill>
                <a:latin typeface="Calibri"/>
                <a:cs typeface="Calibri"/>
              </a:rPr>
              <a:t>portion of </a:t>
            </a:r>
            <a:r>
              <a:rPr sz="1800" b="0" spc="-10" dirty="0">
                <a:solidFill>
                  <a:srgbClr val="6C6D70"/>
                </a:solidFill>
                <a:latin typeface="Calibri"/>
                <a:cs typeface="Calibri"/>
              </a:rPr>
              <a:t>your income to </a:t>
            </a:r>
            <a:r>
              <a:rPr sz="1800" b="0" spc="-5" dirty="0">
                <a:solidFill>
                  <a:srgbClr val="6C6D70"/>
                </a:solidFill>
                <a:latin typeface="Calibri"/>
                <a:cs typeface="Calibri"/>
              </a:rPr>
              <a:t>help </a:t>
            </a:r>
            <a:r>
              <a:rPr sz="1800" b="0" spc="-10" dirty="0">
                <a:solidFill>
                  <a:srgbClr val="6C6D70"/>
                </a:solidFill>
                <a:latin typeface="Calibri"/>
                <a:cs typeface="Calibri"/>
              </a:rPr>
              <a:t>you </a:t>
            </a:r>
            <a:r>
              <a:rPr sz="1800" b="0" spc="-15" dirty="0">
                <a:solidFill>
                  <a:srgbClr val="6C6D70"/>
                </a:solidFill>
                <a:latin typeface="Calibri"/>
                <a:cs typeface="Calibri"/>
              </a:rPr>
              <a:t>pay  </a:t>
            </a:r>
            <a:r>
              <a:rPr sz="1800" b="0" spc="-10" dirty="0">
                <a:solidFill>
                  <a:srgbClr val="6C6D70"/>
                </a:solidFill>
                <a:latin typeface="Calibri"/>
                <a:cs typeface="Calibri"/>
              </a:rPr>
              <a:t>your </a:t>
            </a:r>
            <a:r>
              <a:rPr sz="1800" b="0" spc="-5" dirty="0">
                <a:solidFill>
                  <a:srgbClr val="6C6D70"/>
                </a:solidFill>
                <a:latin typeface="Calibri"/>
                <a:cs typeface="Calibri"/>
              </a:rPr>
              <a:t>bills until </a:t>
            </a:r>
            <a:r>
              <a:rPr sz="1800" b="0" spc="-10" dirty="0">
                <a:solidFill>
                  <a:srgbClr val="6C6D70"/>
                </a:solidFill>
                <a:latin typeface="Calibri"/>
                <a:cs typeface="Calibri"/>
              </a:rPr>
              <a:t>you can return to</a:t>
            </a:r>
            <a:r>
              <a:rPr sz="1800" b="0" spc="80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1800" b="0" spc="-10" dirty="0">
                <a:solidFill>
                  <a:srgbClr val="6C6D70"/>
                </a:solidFill>
                <a:latin typeface="Calibri"/>
                <a:cs typeface="Calibri"/>
              </a:rPr>
              <a:t>work.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49166" y="1540890"/>
            <a:ext cx="509333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solidFill>
                  <a:srgbClr val="6C6D70"/>
                </a:solidFill>
                <a:latin typeface="Calibri"/>
                <a:cs typeface="Calibri"/>
              </a:rPr>
              <a:t>Mars </a:t>
            </a: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Hill </a:t>
            </a:r>
            <a:r>
              <a:rPr sz="1800" spc="-10" dirty="0">
                <a:solidFill>
                  <a:srgbClr val="6C6D70"/>
                </a:solidFill>
                <a:latin typeface="Calibri"/>
                <a:cs typeface="Calibri"/>
              </a:rPr>
              <a:t>University provides </a:t>
            </a: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full-time employees with  options </a:t>
            </a:r>
            <a:r>
              <a:rPr sz="1800" spc="-15" dirty="0">
                <a:solidFill>
                  <a:srgbClr val="6C6D70"/>
                </a:solidFill>
                <a:latin typeface="Calibri"/>
                <a:cs typeface="Calibri"/>
              </a:rPr>
              <a:t>for </a:t>
            </a: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short-term </a:t>
            </a:r>
            <a:r>
              <a:rPr sz="1800" dirty="0">
                <a:solidFill>
                  <a:srgbClr val="6C6D70"/>
                </a:solidFill>
                <a:latin typeface="Calibri"/>
                <a:cs typeface="Calibri"/>
              </a:rPr>
              <a:t>and </a:t>
            </a: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long-term disability </a:t>
            </a:r>
            <a:r>
              <a:rPr sz="1800" spc="-10" dirty="0">
                <a:solidFill>
                  <a:srgbClr val="6C6D70"/>
                </a:solidFill>
                <a:latin typeface="Calibri"/>
                <a:cs typeface="Calibri"/>
              </a:rPr>
              <a:t>income  </a:t>
            </a: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benefits. MHU </a:t>
            </a:r>
            <a:r>
              <a:rPr sz="1800" spc="-15" dirty="0">
                <a:solidFill>
                  <a:srgbClr val="6C6D70"/>
                </a:solidFill>
                <a:latin typeface="Calibri"/>
                <a:cs typeface="Calibri"/>
              </a:rPr>
              <a:t>pays </a:t>
            </a:r>
            <a:r>
              <a:rPr sz="1800" dirty="0">
                <a:solidFill>
                  <a:srgbClr val="6C6D70"/>
                </a:solidFill>
                <a:latin typeface="Calibri"/>
                <a:cs typeface="Calibri"/>
              </a:rPr>
              <a:t>the </a:t>
            </a: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full </a:t>
            </a:r>
            <a:r>
              <a:rPr sz="1800" spc="-15" dirty="0">
                <a:solidFill>
                  <a:srgbClr val="6C6D70"/>
                </a:solidFill>
                <a:latin typeface="Calibri"/>
                <a:cs typeface="Calibri"/>
              </a:rPr>
              <a:t>cost </a:t>
            </a: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of </a:t>
            </a:r>
            <a:r>
              <a:rPr sz="1800" dirty="0">
                <a:solidFill>
                  <a:srgbClr val="6C6D70"/>
                </a:solidFill>
                <a:latin typeface="Calibri"/>
                <a:cs typeface="Calibri"/>
              </a:rPr>
              <a:t>the </a:t>
            </a:r>
            <a:r>
              <a:rPr sz="1800" spc="-15" dirty="0">
                <a:solidFill>
                  <a:srgbClr val="6C6D70"/>
                </a:solidFill>
                <a:latin typeface="Calibri"/>
                <a:cs typeface="Calibri"/>
              </a:rPr>
              <a:t>core </a:t>
            </a: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long</a:t>
            </a:r>
            <a:r>
              <a:rPr sz="1800" spc="80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6C6D70"/>
                </a:solidFill>
                <a:latin typeface="Calibri"/>
                <a:cs typeface="Calibri"/>
              </a:rPr>
              <a:t>term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49166" y="2363851"/>
            <a:ext cx="50800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disability </a:t>
            </a:r>
            <a:r>
              <a:rPr sz="1800" spc="-15" dirty="0">
                <a:solidFill>
                  <a:srgbClr val="6C6D70"/>
                </a:solidFill>
                <a:latin typeface="Calibri"/>
                <a:cs typeface="Calibri"/>
              </a:rPr>
              <a:t>coverage. </a:t>
            </a:r>
            <a:r>
              <a:rPr sz="1800" spc="-10" dirty="0">
                <a:solidFill>
                  <a:srgbClr val="6C6D70"/>
                </a:solidFill>
                <a:latin typeface="Calibri"/>
                <a:cs typeface="Calibri"/>
              </a:rPr>
              <a:t>Employees have </a:t>
            </a:r>
            <a:r>
              <a:rPr sz="1800" dirty="0">
                <a:solidFill>
                  <a:srgbClr val="6C6D70"/>
                </a:solidFill>
                <a:latin typeface="Calibri"/>
                <a:cs typeface="Calibri"/>
              </a:rPr>
              <a:t>the </a:t>
            </a: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option</a:t>
            </a:r>
            <a:r>
              <a:rPr sz="1800" spc="50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6C6D70"/>
                </a:solidFill>
                <a:latin typeface="Calibri"/>
                <a:cs typeface="Calibri"/>
              </a:rPr>
              <a:t>to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6C6D70"/>
                </a:solidFill>
                <a:latin typeface="Calibri"/>
                <a:cs typeface="Calibri"/>
              </a:rPr>
              <a:t>purchase </a:t>
            </a: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short </a:t>
            </a:r>
            <a:r>
              <a:rPr sz="1800" spc="-10" dirty="0">
                <a:solidFill>
                  <a:srgbClr val="6C6D70"/>
                </a:solidFill>
                <a:latin typeface="Calibri"/>
                <a:cs typeface="Calibri"/>
              </a:rPr>
              <a:t>term </a:t>
            </a: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disability </a:t>
            </a:r>
            <a:r>
              <a:rPr sz="1800" dirty="0">
                <a:solidFill>
                  <a:srgbClr val="6C6D70"/>
                </a:solidFill>
                <a:latin typeface="Calibri"/>
                <a:cs typeface="Calibri"/>
              </a:rPr>
              <a:t>as </a:t>
            </a: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well </a:t>
            </a:r>
            <a:r>
              <a:rPr sz="1800" dirty="0">
                <a:solidFill>
                  <a:srgbClr val="6C6D70"/>
                </a:solidFill>
                <a:latin typeface="Calibri"/>
                <a:cs typeface="Calibri"/>
              </a:rPr>
              <a:t>as “buy-up”</a:t>
            </a:r>
            <a:r>
              <a:rPr sz="1800" spc="30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long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49166" y="2912745"/>
            <a:ext cx="23012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6C6D70"/>
                </a:solidFill>
                <a:latin typeface="Calibri"/>
                <a:cs typeface="Calibri"/>
              </a:rPr>
              <a:t>term </a:t>
            </a: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disability </a:t>
            </a:r>
            <a:r>
              <a:rPr sz="1800" spc="-15" dirty="0">
                <a:solidFill>
                  <a:srgbClr val="6C6D70"/>
                </a:solidFill>
                <a:latin typeface="Calibri"/>
                <a:cs typeface="Calibri"/>
              </a:rPr>
              <a:t>coverage.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35267" y="3107435"/>
            <a:ext cx="2342515" cy="338455"/>
          </a:xfrm>
          <a:prstGeom prst="rect">
            <a:avLst/>
          </a:prstGeom>
          <a:ln w="9525">
            <a:solidFill>
              <a:srgbClr val="AC1F22"/>
            </a:solidFill>
          </a:ln>
        </p:spPr>
        <p:txBody>
          <a:bodyPr vert="horz" wrap="square" lIns="0" tIns="22860" rIns="0" bIns="0" rtlCol="0">
            <a:spAutoFit/>
          </a:bodyPr>
          <a:lstStyle/>
          <a:p>
            <a:pPr marL="231140">
              <a:lnSpc>
                <a:spcPct val="100000"/>
              </a:lnSpc>
              <a:spcBef>
                <a:spcPts val="180"/>
              </a:spcBef>
            </a:pPr>
            <a:r>
              <a:rPr sz="1600" b="1" dirty="0">
                <a:solidFill>
                  <a:srgbClr val="AC1F22"/>
                </a:solidFill>
                <a:latin typeface="Ink Free"/>
                <a:cs typeface="Ink Free"/>
              </a:rPr>
              <a:t>Company paid</a:t>
            </a:r>
            <a:r>
              <a:rPr sz="1600" b="1" spc="-65" dirty="0">
                <a:solidFill>
                  <a:srgbClr val="AC1F22"/>
                </a:solidFill>
                <a:latin typeface="Ink Free"/>
                <a:cs typeface="Ink Free"/>
              </a:rPr>
              <a:t> </a:t>
            </a:r>
            <a:r>
              <a:rPr sz="1600" b="1" dirty="0">
                <a:solidFill>
                  <a:srgbClr val="AC1F22"/>
                </a:solidFill>
                <a:latin typeface="Ink Free"/>
                <a:cs typeface="Ink Free"/>
              </a:rPr>
              <a:t>benefit!</a:t>
            </a:r>
            <a:endParaRPr sz="1600">
              <a:latin typeface="Ink Free"/>
              <a:cs typeface="Ink Free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784847" y="3442715"/>
            <a:ext cx="266700" cy="370840"/>
          </a:xfrm>
          <a:custGeom>
            <a:avLst/>
            <a:gdLst/>
            <a:ahLst/>
            <a:cxnLst/>
            <a:rect l="l" t="t" r="r" b="b"/>
            <a:pathLst>
              <a:path w="266700" h="370839">
                <a:moveTo>
                  <a:pt x="266700" y="236982"/>
                </a:moveTo>
                <a:lnTo>
                  <a:pt x="0" y="236982"/>
                </a:lnTo>
                <a:lnTo>
                  <a:pt x="133350" y="370332"/>
                </a:lnTo>
                <a:lnTo>
                  <a:pt x="266700" y="236982"/>
                </a:lnTo>
                <a:close/>
              </a:path>
              <a:path w="266700" h="370839">
                <a:moveTo>
                  <a:pt x="200025" y="0"/>
                </a:moveTo>
                <a:lnTo>
                  <a:pt x="66675" y="0"/>
                </a:lnTo>
                <a:lnTo>
                  <a:pt x="66675" y="236982"/>
                </a:lnTo>
                <a:lnTo>
                  <a:pt x="200025" y="236982"/>
                </a:lnTo>
                <a:lnTo>
                  <a:pt x="200025" y="0"/>
                </a:lnTo>
                <a:close/>
              </a:path>
            </a:pathLst>
          </a:custGeom>
          <a:solidFill>
            <a:srgbClr val="AC1F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84847" y="3442715"/>
            <a:ext cx="266700" cy="370840"/>
          </a:xfrm>
          <a:custGeom>
            <a:avLst/>
            <a:gdLst/>
            <a:ahLst/>
            <a:cxnLst/>
            <a:rect l="l" t="t" r="r" b="b"/>
            <a:pathLst>
              <a:path w="266700" h="370839">
                <a:moveTo>
                  <a:pt x="0" y="236982"/>
                </a:moveTo>
                <a:lnTo>
                  <a:pt x="66675" y="236982"/>
                </a:lnTo>
                <a:lnTo>
                  <a:pt x="66675" y="0"/>
                </a:lnTo>
                <a:lnTo>
                  <a:pt x="200025" y="0"/>
                </a:lnTo>
                <a:lnTo>
                  <a:pt x="200025" y="236982"/>
                </a:lnTo>
                <a:lnTo>
                  <a:pt x="266700" y="236982"/>
                </a:lnTo>
                <a:lnTo>
                  <a:pt x="133350" y="370332"/>
                </a:lnTo>
                <a:lnTo>
                  <a:pt x="0" y="236982"/>
                </a:lnTo>
                <a:close/>
              </a:path>
            </a:pathLst>
          </a:custGeom>
          <a:ln w="12700">
            <a:solidFill>
              <a:srgbClr val="2E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373623" y="6480046"/>
            <a:ext cx="2184400" cy="338455"/>
          </a:xfrm>
          <a:prstGeom prst="rect">
            <a:avLst/>
          </a:prstGeom>
          <a:ln w="9525">
            <a:solidFill>
              <a:srgbClr val="AC1F22"/>
            </a:solidFill>
          </a:ln>
        </p:spPr>
        <p:txBody>
          <a:bodyPr vert="horz" wrap="square" lIns="0" tIns="23495" rIns="0" bIns="0" rtlCol="0">
            <a:spAutoFit/>
          </a:bodyPr>
          <a:lstStyle/>
          <a:p>
            <a:pPr marL="112395">
              <a:lnSpc>
                <a:spcPct val="100000"/>
              </a:lnSpc>
              <a:spcBef>
                <a:spcPts val="185"/>
              </a:spcBef>
            </a:pPr>
            <a:r>
              <a:rPr sz="1600" b="1" dirty="0">
                <a:solidFill>
                  <a:srgbClr val="AC1F22"/>
                </a:solidFill>
                <a:latin typeface="Ink Free"/>
                <a:cs typeface="Ink Free"/>
              </a:rPr>
              <a:t>Employee </a:t>
            </a:r>
            <a:r>
              <a:rPr sz="1600" b="1" spc="-5" dirty="0">
                <a:solidFill>
                  <a:srgbClr val="AC1F22"/>
                </a:solidFill>
                <a:latin typeface="Ink Free"/>
                <a:cs typeface="Ink Free"/>
              </a:rPr>
              <a:t>can</a:t>
            </a:r>
            <a:r>
              <a:rPr sz="1600" b="1" spc="-50" dirty="0">
                <a:solidFill>
                  <a:srgbClr val="AC1F22"/>
                </a:solidFill>
                <a:latin typeface="Ink Free"/>
                <a:cs typeface="Ink Free"/>
              </a:rPr>
              <a:t> </a:t>
            </a:r>
            <a:r>
              <a:rPr sz="1600" b="1" dirty="0">
                <a:solidFill>
                  <a:srgbClr val="AC1F22"/>
                </a:solidFill>
                <a:latin typeface="Ink Free"/>
                <a:cs typeface="Ink Free"/>
              </a:rPr>
              <a:t>purchase</a:t>
            </a:r>
            <a:endParaRPr sz="1600">
              <a:latin typeface="Ink Free"/>
              <a:cs typeface="Ink Free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287517" y="6132029"/>
            <a:ext cx="789305" cy="356870"/>
          </a:xfrm>
          <a:custGeom>
            <a:avLst/>
            <a:gdLst/>
            <a:ahLst/>
            <a:cxnLst/>
            <a:rect l="l" t="t" r="r" b="b"/>
            <a:pathLst>
              <a:path w="789304" h="356870">
                <a:moveTo>
                  <a:pt x="73613" y="26173"/>
                </a:moveTo>
                <a:lnTo>
                  <a:pt x="65966" y="43611"/>
                </a:lnTo>
                <a:lnTo>
                  <a:pt x="781431" y="356628"/>
                </a:lnTo>
                <a:lnTo>
                  <a:pt x="789051" y="339178"/>
                </a:lnTo>
                <a:lnTo>
                  <a:pt x="73613" y="26173"/>
                </a:lnTo>
                <a:close/>
              </a:path>
              <a:path w="789304" h="356870">
                <a:moveTo>
                  <a:pt x="85090" y="0"/>
                </a:moveTo>
                <a:lnTo>
                  <a:pt x="0" y="4356"/>
                </a:lnTo>
                <a:lnTo>
                  <a:pt x="54483" y="69799"/>
                </a:lnTo>
                <a:lnTo>
                  <a:pt x="65966" y="43611"/>
                </a:lnTo>
                <a:lnTo>
                  <a:pt x="54356" y="38531"/>
                </a:lnTo>
                <a:lnTo>
                  <a:pt x="61976" y="21082"/>
                </a:lnTo>
                <a:lnTo>
                  <a:pt x="75845" y="21082"/>
                </a:lnTo>
                <a:lnTo>
                  <a:pt x="85090" y="0"/>
                </a:lnTo>
                <a:close/>
              </a:path>
              <a:path w="789304" h="356870">
                <a:moveTo>
                  <a:pt x="61976" y="21082"/>
                </a:moveTo>
                <a:lnTo>
                  <a:pt x="54356" y="38531"/>
                </a:lnTo>
                <a:lnTo>
                  <a:pt x="65966" y="43611"/>
                </a:lnTo>
                <a:lnTo>
                  <a:pt x="73613" y="26173"/>
                </a:lnTo>
                <a:lnTo>
                  <a:pt x="61976" y="21082"/>
                </a:lnTo>
                <a:close/>
              </a:path>
              <a:path w="789304" h="356870">
                <a:moveTo>
                  <a:pt x="75845" y="21082"/>
                </a:moveTo>
                <a:lnTo>
                  <a:pt x="61976" y="21082"/>
                </a:lnTo>
                <a:lnTo>
                  <a:pt x="73613" y="26173"/>
                </a:lnTo>
                <a:lnTo>
                  <a:pt x="75845" y="21082"/>
                </a:lnTo>
                <a:close/>
              </a:path>
            </a:pathLst>
          </a:custGeom>
          <a:solidFill>
            <a:srgbClr val="AC1F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293991" y="6131140"/>
            <a:ext cx="811530" cy="358140"/>
          </a:xfrm>
          <a:custGeom>
            <a:avLst/>
            <a:gdLst/>
            <a:ahLst/>
            <a:cxnLst/>
            <a:rect l="l" t="t" r="r" b="b"/>
            <a:pathLst>
              <a:path w="811529" h="358139">
                <a:moveTo>
                  <a:pt x="737713" y="26304"/>
                </a:moveTo>
                <a:lnTo>
                  <a:pt x="0" y="340029"/>
                </a:lnTo>
                <a:lnTo>
                  <a:pt x="7365" y="357555"/>
                </a:lnTo>
                <a:lnTo>
                  <a:pt x="745135" y="43819"/>
                </a:lnTo>
                <a:lnTo>
                  <a:pt x="737713" y="26304"/>
                </a:lnTo>
                <a:close/>
              </a:path>
              <a:path w="811529" h="358139">
                <a:moveTo>
                  <a:pt x="797840" y="21323"/>
                </a:moveTo>
                <a:lnTo>
                  <a:pt x="749426" y="21323"/>
                </a:lnTo>
                <a:lnTo>
                  <a:pt x="756792" y="38862"/>
                </a:lnTo>
                <a:lnTo>
                  <a:pt x="745135" y="43819"/>
                </a:lnTo>
                <a:lnTo>
                  <a:pt x="756284" y="70129"/>
                </a:lnTo>
                <a:lnTo>
                  <a:pt x="797840" y="21323"/>
                </a:lnTo>
                <a:close/>
              </a:path>
              <a:path w="811529" h="358139">
                <a:moveTo>
                  <a:pt x="749426" y="21323"/>
                </a:moveTo>
                <a:lnTo>
                  <a:pt x="737713" y="26304"/>
                </a:lnTo>
                <a:lnTo>
                  <a:pt x="745135" y="43819"/>
                </a:lnTo>
                <a:lnTo>
                  <a:pt x="756792" y="38862"/>
                </a:lnTo>
                <a:lnTo>
                  <a:pt x="749426" y="21323"/>
                </a:lnTo>
                <a:close/>
              </a:path>
              <a:path w="811529" h="358139">
                <a:moveTo>
                  <a:pt x="726566" y="0"/>
                </a:moveTo>
                <a:lnTo>
                  <a:pt x="737713" y="26304"/>
                </a:lnTo>
                <a:lnTo>
                  <a:pt x="749426" y="21323"/>
                </a:lnTo>
                <a:lnTo>
                  <a:pt x="797840" y="21323"/>
                </a:lnTo>
                <a:lnTo>
                  <a:pt x="811529" y="5245"/>
                </a:lnTo>
                <a:lnTo>
                  <a:pt x="726566" y="0"/>
                </a:lnTo>
                <a:close/>
              </a:path>
            </a:pathLst>
          </a:custGeom>
          <a:solidFill>
            <a:srgbClr val="AC1F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620" y="2139695"/>
            <a:ext cx="3608831" cy="24048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6217" y="372618"/>
            <a:ext cx="66440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35" dirty="0">
                <a:solidFill>
                  <a:srgbClr val="AC1F22"/>
                </a:solidFill>
                <a:latin typeface="Calibri"/>
                <a:cs typeface="Calibri"/>
              </a:rPr>
              <a:t>Worksite </a:t>
            </a:r>
            <a:r>
              <a:rPr sz="4400" b="0" spc="-5" dirty="0">
                <a:solidFill>
                  <a:srgbClr val="AC1F22"/>
                </a:solidFill>
                <a:latin typeface="Calibri"/>
                <a:cs typeface="Calibri"/>
              </a:rPr>
              <a:t>Benefits </a:t>
            </a:r>
            <a:r>
              <a:rPr sz="4400" b="0" dirty="0">
                <a:solidFill>
                  <a:srgbClr val="AC1F22"/>
                </a:solidFill>
                <a:latin typeface="Calibri"/>
                <a:cs typeface="Calibri"/>
              </a:rPr>
              <a:t>–</a:t>
            </a:r>
            <a:r>
              <a:rPr sz="4400" b="0" spc="-50" dirty="0">
                <a:solidFill>
                  <a:srgbClr val="AC1F22"/>
                </a:solidFill>
                <a:latin typeface="Calibri"/>
                <a:cs typeface="Calibri"/>
              </a:rPr>
              <a:t> </a:t>
            </a:r>
            <a:r>
              <a:rPr sz="4400" b="0" spc="-10" dirty="0">
                <a:solidFill>
                  <a:srgbClr val="AC1F22"/>
                </a:solidFill>
                <a:latin typeface="Calibri"/>
                <a:cs typeface="Calibri"/>
              </a:rPr>
              <a:t>Guardian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7314" y="2216911"/>
            <a:ext cx="17595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6C6D70"/>
                </a:solidFill>
                <a:latin typeface="Calibri"/>
                <a:cs typeface="Calibri"/>
              </a:rPr>
              <a:t>Critical</a:t>
            </a:r>
            <a:r>
              <a:rPr sz="2400" b="1" spc="-80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6C6D70"/>
                </a:solidFill>
                <a:latin typeface="Calibri"/>
                <a:cs typeface="Calibri"/>
              </a:rPr>
              <a:t>Illness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4514" y="2898394"/>
            <a:ext cx="3385820" cy="2205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775"/>
              </a:lnSpc>
              <a:spcBef>
                <a:spcPts val="100"/>
              </a:spcBef>
            </a:pPr>
            <a:r>
              <a:rPr sz="1500" b="1" spc="-5" dirty="0">
                <a:solidFill>
                  <a:srgbClr val="6C6D70"/>
                </a:solidFill>
                <a:latin typeface="Calibri"/>
                <a:cs typeface="Calibri"/>
              </a:rPr>
              <a:t>Employer Paid </a:t>
            </a:r>
            <a:r>
              <a:rPr sz="1500" b="1" dirty="0">
                <a:solidFill>
                  <a:srgbClr val="6C6D70"/>
                </a:solidFill>
                <a:latin typeface="Calibri"/>
                <a:cs typeface="Calibri"/>
              </a:rPr>
              <a:t>Base</a:t>
            </a:r>
            <a:r>
              <a:rPr sz="1500" b="1" spc="-55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6C6D70"/>
                </a:solidFill>
                <a:latin typeface="Calibri"/>
                <a:cs typeface="Calibri"/>
              </a:rPr>
              <a:t>Plan</a:t>
            </a:r>
            <a:endParaRPr sz="1500">
              <a:latin typeface="Calibri"/>
              <a:cs typeface="Calibri"/>
            </a:endParaRPr>
          </a:p>
          <a:p>
            <a:pPr marL="241300" marR="13970" indent="-228600">
              <a:lnSpc>
                <a:spcPct val="70000"/>
              </a:lnSpc>
              <a:spcBef>
                <a:spcPts val="51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500" spc="-5" dirty="0">
                <a:solidFill>
                  <a:srgbClr val="6C6D70"/>
                </a:solidFill>
                <a:latin typeface="Calibri"/>
                <a:cs typeface="Calibri"/>
              </a:rPr>
              <a:t>Mars Hill University </a:t>
            </a:r>
            <a:r>
              <a:rPr sz="1500" spc="-10" dirty="0">
                <a:solidFill>
                  <a:srgbClr val="6C6D70"/>
                </a:solidFill>
                <a:latin typeface="Calibri"/>
                <a:cs typeface="Calibri"/>
              </a:rPr>
              <a:t>pays </a:t>
            </a:r>
            <a:r>
              <a:rPr sz="1500" spc="-15" dirty="0">
                <a:solidFill>
                  <a:srgbClr val="6C6D70"/>
                </a:solidFill>
                <a:latin typeface="Calibri"/>
                <a:cs typeface="Calibri"/>
              </a:rPr>
              <a:t>for </a:t>
            </a:r>
            <a:r>
              <a:rPr sz="1500" dirty="0">
                <a:solidFill>
                  <a:srgbClr val="6C6D70"/>
                </a:solidFill>
                <a:latin typeface="Calibri"/>
                <a:cs typeface="Calibri"/>
              </a:rPr>
              <a:t>a </a:t>
            </a:r>
            <a:r>
              <a:rPr sz="1500" spc="-5" dirty="0">
                <a:solidFill>
                  <a:srgbClr val="6C6D70"/>
                </a:solidFill>
                <a:latin typeface="Calibri"/>
                <a:cs typeface="Calibri"/>
              </a:rPr>
              <a:t>$5,000  benefit </a:t>
            </a:r>
            <a:r>
              <a:rPr sz="1500" spc="-15" dirty="0">
                <a:solidFill>
                  <a:srgbClr val="6C6D70"/>
                </a:solidFill>
                <a:latin typeface="Calibri"/>
                <a:cs typeface="Calibri"/>
              </a:rPr>
              <a:t>for </a:t>
            </a:r>
            <a:r>
              <a:rPr sz="1500" dirty="0">
                <a:solidFill>
                  <a:srgbClr val="6C6D70"/>
                </a:solidFill>
                <a:latin typeface="Calibri"/>
                <a:cs typeface="Calibri"/>
              </a:rPr>
              <a:t>a full-time </a:t>
            </a:r>
            <a:r>
              <a:rPr sz="1500" spc="-5" dirty="0">
                <a:solidFill>
                  <a:srgbClr val="6C6D70"/>
                </a:solidFill>
                <a:latin typeface="Calibri"/>
                <a:cs typeface="Calibri"/>
              </a:rPr>
              <a:t>employees. This  also </a:t>
            </a:r>
            <a:r>
              <a:rPr sz="1500" dirty="0">
                <a:solidFill>
                  <a:srgbClr val="6C6D70"/>
                </a:solidFill>
                <a:latin typeface="Calibri"/>
                <a:cs typeface="Calibri"/>
              </a:rPr>
              <a:t>includes a </a:t>
            </a:r>
            <a:r>
              <a:rPr sz="1500" spc="-5" dirty="0">
                <a:solidFill>
                  <a:srgbClr val="6C6D70"/>
                </a:solidFill>
                <a:latin typeface="Calibri"/>
                <a:cs typeface="Calibri"/>
              </a:rPr>
              <a:t>$100 wellness benefit </a:t>
            </a:r>
            <a:r>
              <a:rPr sz="1500" spc="-20" dirty="0">
                <a:solidFill>
                  <a:srgbClr val="6C6D70"/>
                </a:solidFill>
                <a:latin typeface="Calibri"/>
                <a:cs typeface="Calibri"/>
              </a:rPr>
              <a:t>for  </a:t>
            </a:r>
            <a:r>
              <a:rPr sz="1500" dirty="0">
                <a:solidFill>
                  <a:srgbClr val="6C6D70"/>
                </a:solidFill>
                <a:latin typeface="Calibri"/>
                <a:cs typeface="Calibri"/>
              </a:rPr>
              <a:t>the</a:t>
            </a:r>
            <a:r>
              <a:rPr sz="1500" spc="-10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6C6D70"/>
                </a:solidFill>
                <a:latin typeface="Calibri"/>
                <a:cs typeface="Calibri"/>
              </a:rPr>
              <a:t>employee.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ts val="1750"/>
              </a:lnSpc>
            </a:pPr>
            <a:r>
              <a:rPr sz="1500" b="1" dirty="0">
                <a:solidFill>
                  <a:srgbClr val="6C6D70"/>
                </a:solidFill>
                <a:latin typeface="Calibri"/>
                <a:cs typeface="Calibri"/>
              </a:rPr>
              <a:t>Buy Up</a:t>
            </a:r>
            <a:r>
              <a:rPr sz="1500" b="1" spc="-30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6C6D70"/>
                </a:solidFill>
                <a:latin typeface="Calibri"/>
                <a:cs typeface="Calibri"/>
              </a:rPr>
              <a:t>Plan</a:t>
            </a:r>
            <a:endParaRPr sz="1500">
              <a:latin typeface="Calibri"/>
              <a:cs typeface="Calibri"/>
            </a:endParaRPr>
          </a:p>
          <a:p>
            <a:pPr marL="241300" indent="-228600">
              <a:lnSpc>
                <a:spcPts val="1515"/>
              </a:lnSpc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500" spc="-10" dirty="0">
                <a:solidFill>
                  <a:srgbClr val="6C6D70"/>
                </a:solidFill>
                <a:latin typeface="Calibri"/>
                <a:cs typeface="Calibri"/>
              </a:rPr>
              <a:t>Employees </a:t>
            </a:r>
            <a:r>
              <a:rPr sz="1500" spc="-5" dirty="0">
                <a:solidFill>
                  <a:srgbClr val="6C6D70"/>
                </a:solidFill>
                <a:latin typeface="Calibri"/>
                <a:cs typeface="Calibri"/>
              </a:rPr>
              <a:t>can purchase increments</a:t>
            </a:r>
            <a:r>
              <a:rPr sz="1500" spc="-25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6C6D70"/>
                </a:solidFill>
                <a:latin typeface="Calibri"/>
                <a:cs typeface="Calibri"/>
              </a:rPr>
              <a:t>of</a:t>
            </a:r>
            <a:endParaRPr sz="1500">
              <a:latin typeface="Calibri"/>
              <a:cs typeface="Calibri"/>
            </a:endParaRPr>
          </a:p>
          <a:p>
            <a:pPr marL="241300">
              <a:lnSpc>
                <a:spcPts val="1260"/>
              </a:lnSpc>
            </a:pPr>
            <a:r>
              <a:rPr sz="1500" spc="-5" dirty="0">
                <a:solidFill>
                  <a:srgbClr val="6C6D70"/>
                </a:solidFill>
                <a:latin typeface="Calibri"/>
                <a:cs typeface="Calibri"/>
              </a:rPr>
              <a:t>$5,000 </a:t>
            </a:r>
            <a:r>
              <a:rPr sz="1500" dirty="0">
                <a:solidFill>
                  <a:srgbClr val="6C6D70"/>
                </a:solidFill>
                <a:latin typeface="Calibri"/>
                <a:cs typeface="Calibri"/>
              </a:rPr>
              <a:t>up </a:t>
            </a:r>
            <a:r>
              <a:rPr sz="1500" spc="-10" dirty="0">
                <a:solidFill>
                  <a:srgbClr val="6C6D70"/>
                </a:solidFill>
                <a:latin typeface="Calibri"/>
                <a:cs typeface="Calibri"/>
              </a:rPr>
              <a:t>to </a:t>
            </a:r>
            <a:r>
              <a:rPr sz="1500" spc="-5" dirty="0">
                <a:solidFill>
                  <a:srgbClr val="6C6D70"/>
                </a:solidFill>
                <a:latin typeface="Calibri"/>
                <a:cs typeface="Calibri"/>
              </a:rPr>
              <a:t>$40,000, also </a:t>
            </a:r>
            <a:r>
              <a:rPr sz="1500" dirty="0">
                <a:solidFill>
                  <a:srgbClr val="6C6D70"/>
                </a:solidFill>
                <a:latin typeface="Calibri"/>
                <a:cs typeface="Calibri"/>
              </a:rPr>
              <a:t>up</a:t>
            </a:r>
            <a:r>
              <a:rPr sz="1500" spc="20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6C6D70"/>
                </a:solidFill>
                <a:latin typeface="Calibri"/>
                <a:cs typeface="Calibri"/>
              </a:rPr>
              <a:t>to</a:t>
            </a:r>
            <a:endParaRPr sz="1500">
              <a:latin typeface="Calibri"/>
              <a:cs typeface="Calibri"/>
            </a:endParaRPr>
          </a:p>
          <a:p>
            <a:pPr marL="241300" marR="5080">
              <a:lnSpc>
                <a:spcPct val="70000"/>
              </a:lnSpc>
              <a:spcBef>
                <a:spcPts val="270"/>
              </a:spcBef>
            </a:pPr>
            <a:r>
              <a:rPr sz="1500" spc="-5" dirty="0">
                <a:solidFill>
                  <a:srgbClr val="6C6D70"/>
                </a:solidFill>
                <a:latin typeface="Calibri"/>
                <a:cs typeface="Calibri"/>
              </a:rPr>
              <a:t>$20,000 </a:t>
            </a:r>
            <a:r>
              <a:rPr sz="1500" spc="-15" dirty="0">
                <a:solidFill>
                  <a:srgbClr val="6C6D70"/>
                </a:solidFill>
                <a:latin typeface="Calibri"/>
                <a:cs typeface="Calibri"/>
              </a:rPr>
              <a:t>for </a:t>
            </a:r>
            <a:r>
              <a:rPr sz="1500" spc="-5" dirty="0">
                <a:solidFill>
                  <a:srgbClr val="6C6D70"/>
                </a:solidFill>
                <a:latin typeface="Calibri"/>
                <a:cs typeface="Calibri"/>
              </a:rPr>
              <a:t>eligible spouse </a:t>
            </a:r>
            <a:r>
              <a:rPr sz="1500" dirty="0">
                <a:solidFill>
                  <a:srgbClr val="6C6D70"/>
                </a:solidFill>
                <a:latin typeface="Calibri"/>
                <a:cs typeface="Calibri"/>
              </a:rPr>
              <a:t>and </a:t>
            </a:r>
            <a:r>
              <a:rPr sz="1500" spc="-5" dirty="0">
                <a:solidFill>
                  <a:srgbClr val="6C6D70"/>
                </a:solidFill>
                <a:latin typeface="Calibri"/>
                <a:cs typeface="Calibri"/>
              </a:rPr>
              <a:t>children,  not </a:t>
            </a:r>
            <a:r>
              <a:rPr sz="1500" spc="-10" dirty="0">
                <a:solidFill>
                  <a:srgbClr val="6C6D70"/>
                </a:solidFill>
                <a:latin typeface="Calibri"/>
                <a:cs typeface="Calibri"/>
              </a:rPr>
              <a:t>to </a:t>
            </a:r>
            <a:r>
              <a:rPr sz="1500" spc="-15" dirty="0">
                <a:solidFill>
                  <a:srgbClr val="6C6D70"/>
                </a:solidFill>
                <a:latin typeface="Calibri"/>
                <a:cs typeface="Calibri"/>
              </a:rPr>
              <a:t>exceed </a:t>
            </a:r>
            <a:r>
              <a:rPr sz="1500" spc="-5" dirty="0">
                <a:solidFill>
                  <a:srgbClr val="6C6D70"/>
                </a:solidFill>
                <a:latin typeface="Calibri"/>
                <a:cs typeface="Calibri"/>
              </a:rPr>
              <a:t>50% of </a:t>
            </a:r>
            <a:r>
              <a:rPr sz="1500" dirty="0">
                <a:solidFill>
                  <a:srgbClr val="6C6D70"/>
                </a:solidFill>
                <a:latin typeface="Calibri"/>
                <a:cs typeface="Calibri"/>
              </a:rPr>
              <a:t>the </a:t>
            </a:r>
            <a:r>
              <a:rPr sz="1500" spc="-5" dirty="0">
                <a:solidFill>
                  <a:srgbClr val="6C6D70"/>
                </a:solidFill>
                <a:latin typeface="Calibri"/>
                <a:cs typeface="Calibri"/>
              </a:rPr>
              <a:t>employee  amount. This also </a:t>
            </a:r>
            <a:r>
              <a:rPr sz="1500" dirty="0">
                <a:solidFill>
                  <a:srgbClr val="6C6D70"/>
                </a:solidFill>
                <a:latin typeface="Calibri"/>
                <a:cs typeface="Calibri"/>
              </a:rPr>
              <a:t>includes a </a:t>
            </a:r>
            <a:r>
              <a:rPr sz="1500" spc="-5" dirty="0">
                <a:solidFill>
                  <a:srgbClr val="6C6D70"/>
                </a:solidFill>
                <a:latin typeface="Calibri"/>
                <a:cs typeface="Calibri"/>
              </a:rPr>
              <a:t>wellness  benefit </a:t>
            </a:r>
            <a:r>
              <a:rPr sz="1500" spc="-15" dirty="0">
                <a:solidFill>
                  <a:srgbClr val="6C6D70"/>
                </a:solidFill>
                <a:latin typeface="Calibri"/>
                <a:cs typeface="Calibri"/>
              </a:rPr>
              <a:t>for </a:t>
            </a:r>
            <a:r>
              <a:rPr sz="1500" spc="-5" dirty="0">
                <a:solidFill>
                  <a:srgbClr val="6C6D70"/>
                </a:solidFill>
                <a:latin typeface="Calibri"/>
                <a:cs typeface="Calibri"/>
              </a:rPr>
              <a:t>those enrolled </a:t>
            </a:r>
            <a:r>
              <a:rPr sz="1500" dirty="0">
                <a:solidFill>
                  <a:srgbClr val="6C6D70"/>
                </a:solidFill>
                <a:latin typeface="Calibri"/>
                <a:cs typeface="Calibri"/>
              </a:rPr>
              <a:t>in</a:t>
            </a:r>
            <a:r>
              <a:rPr sz="1500" spc="25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1500" spc="-15" dirty="0">
                <a:solidFill>
                  <a:srgbClr val="6C6D70"/>
                </a:solidFill>
                <a:latin typeface="Calibri"/>
                <a:cs typeface="Calibri"/>
              </a:rPr>
              <a:t>coverage.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27575" y="1775205"/>
            <a:ext cx="3657600" cy="4921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 marR="5080">
              <a:lnSpc>
                <a:spcPct val="70000"/>
              </a:lnSpc>
              <a:spcBef>
                <a:spcPts val="745"/>
              </a:spcBef>
            </a:pPr>
            <a:r>
              <a:rPr sz="1800" spc="-10" dirty="0">
                <a:solidFill>
                  <a:srgbClr val="6C6D70"/>
                </a:solidFill>
                <a:latin typeface="Calibri"/>
                <a:cs typeface="Calibri"/>
              </a:rPr>
              <a:t>Employer </a:t>
            </a: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paid </a:t>
            </a:r>
            <a:r>
              <a:rPr sz="1800" spc="-10" dirty="0">
                <a:solidFill>
                  <a:srgbClr val="6C6D70"/>
                </a:solidFill>
                <a:latin typeface="Calibri"/>
                <a:cs typeface="Calibri"/>
              </a:rPr>
              <a:t>critical </a:t>
            </a: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illness </a:t>
            </a:r>
            <a:r>
              <a:rPr sz="1800" spc="-10" dirty="0">
                <a:solidFill>
                  <a:srgbClr val="6C6D70"/>
                </a:solidFill>
                <a:latin typeface="Calibri"/>
                <a:cs typeface="Calibri"/>
              </a:rPr>
              <a:t>provides </a:t>
            </a:r>
            <a:r>
              <a:rPr sz="1800" dirty="0">
                <a:solidFill>
                  <a:srgbClr val="6C6D70"/>
                </a:solidFill>
                <a:latin typeface="Calibri"/>
                <a:cs typeface="Calibri"/>
              </a:rPr>
              <a:t>a  </a:t>
            </a: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lump </a:t>
            </a:r>
            <a:r>
              <a:rPr sz="1800" dirty="0">
                <a:solidFill>
                  <a:srgbClr val="6C6D70"/>
                </a:solidFill>
                <a:latin typeface="Calibri"/>
                <a:cs typeface="Calibri"/>
              </a:rPr>
              <a:t>sum </a:t>
            </a: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case benefit </a:t>
            </a:r>
            <a:r>
              <a:rPr sz="1800" spc="-10" dirty="0">
                <a:solidFill>
                  <a:srgbClr val="6C6D70"/>
                </a:solidFill>
                <a:latin typeface="Calibri"/>
                <a:cs typeface="Calibri"/>
              </a:rPr>
              <a:t>to </a:t>
            </a: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help</a:t>
            </a:r>
            <a:r>
              <a:rPr sz="1800" spc="5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6C6D70"/>
                </a:solidFill>
                <a:latin typeface="Calibri"/>
                <a:cs typeface="Calibri"/>
              </a:rPr>
              <a:t>you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27575" y="2158949"/>
            <a:ext cx="3620135" cy="196342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12700" marR="5080">
              <a:lnSpc>
                <a:spcPct val="70000"/>
              </a:lnSpc>
              <a:spcBef>
                <a:spcPts val="750"/>
              </a:spcBef>
            </a:pPr>
            <a:r>
              <a:rPr sz="1800" spc="-10" dirty="0">
                <a:solidFill>
                  <a:srgbClr val="6C6D70"/>
                </a:solidFill>
                <a:latin typeface="Calibri"/>
                <a:cs typeface="Calibri"/>
              </a:rPr>
              <a:t>cover </a:t>
            </a: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the </a:t>
            </a:r>
            <a:r>
              <a:rPr sz="1800" spc="-10" dirty="0">
                <a:solidFill>
                  <a:srgbClr val="6C6D70"/>
                </a:solidFill>
                <a:latin typeface="Calibri"/>
                <a:cs typeface="Calibri"/>
              </a:rPr>
              <a:t>out-of-pocket costs  associated </a:t>
            </a: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with </a:t>
            </a:r>
            <a:r>
              <a:rPr sz="1800" dirty="0">
                <a:solidFill>
                  <a:srgbClr val="6C6D70"/>
                </a:solidFill>
                <a:latin typeface="Calibri"/>
                <a:cs typeface="Calibri"/>
              </a:rPr>
              <a:t>a </a:t>
            </a:r>
            <a:r>
              <a:rPr sz="1800" spc="-10" dirty="0">
                <a:solidFill>
                  <a:srgbClr val="6C6D70"/>
                </a:solidFill>
                <a:latin typeface="Calibri"/>
                <a:cs typeface="Calibri"/>
              </a:rPr>
              <a:t>critical </a:t>
            </a: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illness. The  benefit </a:t>
            </a:r>
            <a:r>
              <a:rPr sz="1800" spc="-10" dirty="0">
                <a:solidFill>
                  <a:srgbClr val="6C6D70"/>
                </a:solidFill>
                <a:latin typeface="Calibri"/>
                <a:cs typeface="Calibri"/>
              </a:rPr>
              <a:t>comes to you to </a:t>
            </a: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use </a:t>
            </a:r>
            <a:r>
              <a:rPr sz="1800" spc="-10" dirty="0">
                <a:solidFill>
                  <a:srgbClr val="6C6D70"/>
                </a:solidFill>
                <a:latin typeface="Calibri"/>
                <a:cs typeface="Calibri"/>
              </a:rPr>
              <a:t>however  you </a:t>
            </a: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wish. </a:t>
            </a:r>
            <a:r>
              <a:rPr sz="1800" spc="-50" dirty="0">
                <a:solidFill>
                  <a:srgbClr val="6C6D70"/>
                </a:solidFill>
                <a:latin typeface="Calibri"/>
                <a:cs typeface="Calibri"/>
              </a:rPr>
              <a:t>You </a:t>
            </a: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can </a:t>
            </a:r>
            <a:r>
              <a:rPr sz="1800" spc="-15" dirty="0">
                <a:solidFill>
                  <a:srgbClr val="6C6D70"/>
                </a:solidFill>
                <a:latin typeface="Calibri"/>
                <a:cs typeface="Calibri"/>
              </a:rPr>
              <a:t>pay </a:t>
            </a:r>
            <a:r>
              <a:rPr sz="1800" spc="-10" dirty="0">
                <a:solidFill>
                  <a:srgbClr val="6C6D70"/>
                </a:solidFill>
                <a:latin typeface="Calibri"/>
                <a:cs typeface="Calibri"/>
              </a:rPr>
              <a:t>your </a:t>
            </a: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medical  expenses, or </a:t>
            </a:r>
            <a:r>
              <a:rPr sz="1800" spc="-10" dirty="0">
                <a:solidFill>
                  <a:srgbClr val="6C6D70"/>
                </a:solidFill>
                <a:latin typeface="Calibri"/>
                <a:cs typeface="Calibri"/>
              </a:rPr>
              <a:t>you can </a:t>
            </a: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use </a:t>
            </a:r>
            <a:r>
              <a:rPr sz="1800" dirty="0">
                <a:solidFill>
                  <a:srgbClr val="6C6D70"/>
                </a:solidFill>
                <a:latin typeface="Calibri"/>
                <a:cs typeface="Calibri"/>
              </a:rPr>
              <a:t>it </a:t>
            </a:r>
            <a:r>
              <a:rPr sz="1800" spc="-10" dirty="0">
                <a:solidFill>
                  <a:srgbClr val="6C6D70"/>
                </a:solidFill>
                <a:latin typeface="Calibri"/>
                <a:cs typeface="Calibri"/>
              </a:rPr>
              <a:t>to </a:t>
            </a:r>
            <a:r>
              <a:rPr sz="1800" spc="-15" dirty="0">
                <a:solidFill>
                  <a:srgbClr val="6C6D70"/>
                </a:solidFill>
                <a:latin typeface="Calibri"/>
                <a:cs typeface="Calibri"/>
              </a:rPr>
              <a:t>pay </a:t>
            </a:r>
            <a:r>
              <a:rPr sz="1800" spc="-10" dirty="0">
                <a:solidFill>
                  <a:srgbClr val="6C6D70"/>
                </a:solidFill>
                <a:latin typeface="Calibri"/>
                <a:cs typeface="Calibri"/>
              </a:rPr>
              <a:t>your  </a:t>
            </a: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living expenses while </a:t>
            </a:r>
            <a:r>
              <a:rPr sz="1800" spc="-10" dirty="0">
                <a:solidFill>
                  <a:srgbClr val="6C6D70"/>
                </a:solidFill>
                <a:latin typeface="Calibri"/>
                <a:cs typeface="Calibri"/>
              </a:rPr>
              <a:t>you are  recovering.</a:t>
            </a:r>
            <a:endParaRPr sz="1800">
              <a:latin typeface="Calibri"/>
              <a:cs typeface="Calibri"/>
            </a:endParaRPr>
          </a:p>
          <a:p>
            <a:pPr marL="12700" marR="483870">
              <a:lnSpc>
                <a:spcPct val="70000"/>
              </a:lnSpc>
              <a:spcBef>
                <a:spcPts val="994"/>
              </a:spcBef>
            </a:pP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Some of </a:t>
            </a:r>
            <a:r>
              <a:rPr sz="1800" dirty="0">
                <a:solidFill>
                  <a:srgbClr val="6C6D70"/>
                </a:solidFill>
                <a:latin typeface="Calibri"/>
                <a:cs typeface="Calibri"/>
              </a:rPr>
              <a:t>the </a:t>
            </a: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illnesses that </a:t>
            </a:r>
            <a:r>
              <a:rPr sz="1800" spc="-15" dirty="0">
                <a:solidFill>
                  <a:srgbClr val="6C6D70"/>
                </a:solidFill>
                <a:latin typeface="Calibri"/>
                <a:cs typeface="Calibri"/>
              </a:rPr>
              <a:t>may </a:t>
            </a: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be  </a:t>
            </a:r>
            <a:r>
              <a:rPr sz="1800" spc="-10" dirty="0">
                <a:solidFill>
                  <a:srgbClr val="6C6D70"/>
                </a:solidFill>
                <a:latin typeface="Calibri"/>
                <a:cs typeface="Calibri"/>
              </a:rPr>
              <a:t>covered </a:t>
            </a: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include </a:t>
            </a:r>
            <a:r>
              <a:rPr sz="1800" dirty="0">
                <a:solidFill>
                  <a:srgbClr val="6C6D70"/>
                </a:solidFill>
                <a:latin typeface="Calibri"/>
                <a:cs typeface="Calibri"/>
              </a:rPr>
              <a:t>the</a:t>
            </a:r>
            <a:r>
              <a:rPr sz="1800" spc="30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6C6D70"/>
                </a:solidFill>
                <a:latin typeface="Calibri"/>
                <a:cs typeface="Calibri"/>
              </a:rPr>
              <a:t>following: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27575" y="4090796"/>
            <a:ext cx="2417445" cy="1909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9235">
              <a:lnSpc>
                <a:spcPts val="2135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Cancer</a:t>
            </a:r>
            <a:endParaRPr sz="1800">
              <a:latin typeface="Calibri"/>
              <a:cs typeface="Calibri"/>
            </a:endParaRPr>
          </a:p>
          <a:p>
            <a:pPr marL="241300" indent="-229235">
              <a:lnSpc>
                <a:spcPts val="2110"/>
              </a:lnSpc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Heart </a:t>
            </a:r>
            <a:r>
              <a:rPr sz="1800" spc="-15" dirty="0">
                <a:solidFill>
                  <a:srgbClr val="6C6D70"/>
                </a:solidFill>
                <a:latin typeface="Calibri"/>
                <a:cs typeface="Calibri"/>
              </a:rPr>
              <a:t>attack </a:t>
            </a:r>
            <a:r>
              <a:rPr sz="1800" dirty="0">
                <a:solidFill>
                  <a:srgbClr val="6C6D70"/>
                </a:solidFill>
                <a:latin typeface="Calibri"/>
                <a:cs typeface="Calibri"/>
              </a:rPr>
              <a:t>and</a:t>
            </a:r>
            <a:r>
              <a:rPr sz="1800" spc="-15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6C6D70"/>
                </a:solidFill>
                <a:latin typeface="Calibri"/>
                <a:cs typeface="Calibri"/>
              </a:rPr>
              <a:t>stroke</a:t>
            </a:r>
            <a:endParaRPr sz="1800">
              <a:latin typeface="Calibri"/>
              <a:cs typeface="Calibri"/>
            </a:endParaRPr>
          </a:p>
          <a:p>
            <a:pPr marL="241300" indent="-229235">
              <a:lnSpc>
                <a:spcPts val="2110"/>
              </a:lnSpc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Kidney</a:t>
            </a:r>
            <a:r>
              <a:rPr sz="1800" spc="5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6C6D70"/>
                </a:solidFill>
                <a:latin typeface="Calibri"/>
                <a:cs typeface="Calibri"/>
              </a:rPr>
              <a:t>failure</a:t>
            </a:r>
            <a:endParaRPr sz="1800">
              <a:latin typeface="Calibri"/>
              <a:cs typeface="Calibri"/>
            </a:endParaRPr>
          </a:p>
          <a:p>
            <a:pPr marL="241300" indent="-229235">
              <a:lnSpc>
                <a:spcPts val="2115"/>
              </a:lnSpc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800" dirty="0">
                <a:solidFill>
                  <a:srgbClr val="6C6D70"/>
                </a:solidFill>
                <a:latin typeface="Calibri"/>
                <a:cs typeface="Calibri"/>
              </a:rPr>
              <a:t>Major </a:t>
            </a:r>
            <a:r>
              <a:rPr sz="1800" spc="-15" dirty="0">
                <a:solidFill>
                  <a:srgbClr val="6C6D70"/>
                </a:solidFill>
                <a:latin typeface="Calibri"/>
                <a:cs typeface="Calibri"/>
              </a:rPr>
              <a:t>organ</a:t>
            </a:r>
            <a:r>
              <a:rPr sz="1800" spc="-50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6C6D70"/>
                </a:solidFill>
                <a:latin typeface="Calibri"/>
                <a:cs typeface="Calibri"/>
              </a:rPr>
              <a:t>transplant</a:t>
            </a:r>
            <a:endParaRPr sz="1800">
              <a:latin typeface="Calibri"/>
              <a:cs typeface="Calibri"/>
            </a:endParaRPr>
          </a:p>
          <a:p>
            <a:pPr marL="241300" indent="-229235">
              <a:lnSpc>
                <a:spcPts val="2115"/>
              </a:lnSpc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Blindness </a:t>
            </a:r>
            <a:r>
              <a:rPr sz="1800" dirty="0">
                <a:solidFill>
                  <a:srgbClr val="6C6D70"/>
                </a:solidFill>
                <a:latin typeface="Calibri"/>
                <a:cs typeface="Calibri"/>
              </a:rPr>
              <a:t>and</a:t>
            </a:r>
            <a:r>
              <a:rPr sz="1800" spc="-40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deafness</a:t>
            </a:r>
            <a:endParaRPr sz="1800">
              <a:latin typeface="Calibri"/>
              <a:cs typeface="Calibri"/>
            </a:endParaRPr>
          </a:p>
          <a:p>
            <a:pPr marL="241300" indent="-229235">
              <a:lnSpc>
                <a:spcPts val="2110"/>
              </a:lnSpc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Multiple</a:t>
            </a:r>
            <a:r>
              <a:rPr sz="1800" spc="10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6C6D70"/>
                </a:solidFill>
                <a:latin typeface="Calibri"/>
                <a:cs typeface="Calibri"/>
              </a:rPr>
              <a:t>sclerosis</a:t>
            </a:r>
            <a:endParaRPr sz="1800">
              <a:latin typeface="Calibri"/>
              <a:cs typeface="Calibri"/>
            </a:endParaRPr>
          </a:p>
          <a:p>
            <a:pPr marL="241300" indent="-229235">
              <a:lnSpc>
                <a:spcPts val="2135"/>
              </a:lnSpc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Coma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6217" y="372618"/>
            <a:ext cx="56400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35" dirty="0">
                <a:solidFill>
                  <a:srgbClr val="AC1F22"/>
                </a:solidFill>
                <a:latin typeface="Calibri"/>
                <a:cs typeface="Calibri"/>
              </a:rPr>
              <a:t>Worksite </a:t>
            </a:r>
            <a:r>
              <a:rPr sz="4400" b="0" spc="-5" dirty="0">
                <a:solidFill>
                  <a:srgbClr val="AC1F22"/>
                </a:solidFill>
                <a:latin typeface="Calibri"/>
                <a:cs typeface="Calibri"/>
              </a:rPr>
              <a:t>Benefits</a:t>
            </a:r>
            <a:r>
              <a:rPr sz="4400" b="0" spc="-75" dirty="0">
                <a:solidFill>
                  <a:srgbClr val="AC1F22"/>
                </a:solidFill>
                <a:latin typeface="Calibri"/>
                <a:cs typeface="Calibri"/>
              </a:rPr>
              <a:t> </a:t>
            </a:r>
            <a:r>
              <a:rPr sz="4400" b="0" spc="-5" dirty="0">
                <a:solidFill>
                  <a:srgbClr val="AC1F22"/>
                </a:solidFill>
                <a:latin typeface="Calibri"/>
                <a:cs typeface="Calibri"/>
              </a:rPr>
              <a:t>(con’t)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7542" y="1653956"/>
            <a:ext cx="7652384" cy="4469130"/>
          </a:xfrm>
          <a:prstGeom prst="rect">
            <a:avLst/>
          </a:prstGeom>
        </p:spPr>
        <p:txBody>
          <a:bodyPr vert="horz" wrap="square" lIns="0" tIns="1568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35"/>
              </a:spcBef>
            </a:pPr>
            <a:r>
              <a:rPr sz="2600" b="1" spc="-10" dirty="0">
                <a:solidFill>
                  <a:srgbClr val="6C6D70"/>
                </a:solidFill>
                <a:latin typeface="Calibri"/>
                <a:cs typeface="Calibri"/>
              </a:rPr>
              <a:t>Accident</a:t>
            </a:r>
            <a:r>
              <a:rPr sz="2600" b="1" spc="-5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2600" b="1" spc="-10" dirty="0">
                <a:solidFill>
                  <a:srgbClr val="6C6D70"/>
                </a:solidFill>
                <a:latin typeface="Calibri"/>
                <a:cs typeface="Calibri"/>
              </a:rPr>
              <a:t>Insurance</a:t>
            </a:r>
            <a:endParaRPr sz="2600">
              <a:latin typeface="Calibri"/>
              <a:cs typeface="Calibri"/>
            </a:endParaRPr>
          </a:p>
          <a:p>
            <a:pPr marL="12700" marR="5080">
              <a:lnSpc>
                <a:spcPts val="2050"/>
              </a:lnSpc>
              <a:spcBef>
                <a:spcPts val="1085"/>
              </a:spcBef>
            </a:pPr>
            <a:r>
              <a:rPr sz="1900" spc="-5" dirty="0">
                <a:solidFill>
                  <a:srgbClr val="6C6D70"/>
                </a:solidFill>
                <a:latin typeface="Calibri"/>
                <a:cs typeface="Calibri"/>
              </a:rPr>
              <a:t>Accident </a:t>
            </a:r>
            <a:r>
              <a:rPr sz="1900" spc="-10" dirty="0">
                <a:solidFill>
                  <a:srgbClr val="6C6D70"/>
                </a:solidFill>
                <a:latin typeface="Calibri"/>
                <a:cs typeface="Calibri"/>
              </a:rPr>
              <a:t>insurance can </a:t>
            </a:r>
            <a:r>
              <a:rPr sz="1900" spc="-20" dirty="0">
                <a:solidFill>
                  <a:srgbClr val="6C6D70"/>
                </a:solidFill>
                <a:latin typeface="Calibri"/>
                <a:cs typeface="Calibri"/>
              </a:rPr>
              <a:t>pay </a:t>
            </a:r>
            <a:r>
              <a:rPr sz="1900" spc="-15" dirty="0">
                <a:solidFill>
                  <a:srgbClr val="6C6D70"/>
                </a:solidFill>
                <a:latin typeface="Calibri"/>
                <a:cs typeface="Calibri"/>
              </a:rPr>
              <a:t>you </a:t>
            </a:r>
            <a:r>
              <a:rPr sz="1900" spc="-10" dirty="0">
                <a:solidFill>
                  <a:srgbClr val="6C6D70"/>
                </a:solidFill>
                <a:latin typeface="Calibri"/>
                <a:cs typeface="Calibri"/>
              </a:rPr>
              <a:t>money </a:t>
            </a:r>
            <a:r>
              <a:rPr sz="1900" spc="-5" dirty="0">
                <a:solidFill>
                  <a:srgbClr val="6C6D70"/>
                </a:solidFill>
                <a:latin typeface="Calibri"/>
                <a:cs typeface="Calibri"/>
              </a:rPr>
              <a:t>based </a:t>
            </a:r>
            <a:r>
              <a:rPr sz="1900" spc="-10" dirty="0">
                <a:solidFill>
                  <a:srgbClr val="6C6D70"/>
                </a:solidFill>
                <a:latin typeface="Calibri"/>
                <a:cs typeface="Calibri"/>
              </a:rPr>
              <a:t>on </a:t>
            </a:r>
            <a:r>
              <a:rPr sz="1900" spc="-5" dirty="0">
                <a:solidFill>
                  <a:srgbClr val="6C6D70"/>
                </a:solidFill>
                <a:latin typeface="Calibri"/>
                <a:cs typeface="Calibri"/>
              </a:rPr>
              <a:t>the injury and </a:t>
            </a:r>
            <a:r>
              <a:rPr sz="1900" spc="-10" dirty="0">
                <a:solidFill>
                  <a:srgbClr val="6C6D70"/>
                </a:solidFill>
                <a:latin typeface="Calibri"/>
                <a:cs typeface="Calibri"/>
              </a:rPr>
              <a:t>treatment </a:t>
            </a:r>
            <a:r>
              <a:rPr sz="1900" spc="-15" dirty="0">
                <a:solidFill>
                  <a:srgbClr val="6C6D70"/>
                </a:solidFill>
                <a:latin typeface="Calibri"/>
                <a:cs typeface="Calibri"/>
              </a:rPr>
              <a:t>you  </a:t>
            </a:r>
            <a:r>
              <a:rPr sz="1900" spc="-10" dirty="0">
                <a:solidFill>
                  <a:srgbClr val="6C6D70"/>
                </a:solidFill>
                <a:latin typeface="Calibri"/>
                <a:cs typeface="Calibri"/>
              </a:rPr>
              <a:t>receive, </a:t>
            </a:r>
            <a:r>
              <a:rPr sz="1900" spc="-5" dirty="0">
                <a:solidFill>
                  <a:srgbClr val="6C6D70"/>
                </a:solidFill>
                <a:latin typeface="Calibri"/>
                <a:cs typeface="Calibri"/>
              </a:rPr>
              <a:t>whether </a:t>
            </a:r>
            <a:r>
              <a:rPr sz="1900" spc="-20" dirty="0">
                <a:solidFill>
                  <a:srgbClr val="6C6D70"/>
                </a:solidFill>
                <a:latin typeface="Calibri"/>
                <a:cs typeface="Calibri"/>
              </a:rPr>
              <a:t>it’s </a:t>
            </a:r>
            <a:r>
              <a:rPr sz="1900" spc="-5" dirty="0">
                <a:solidFill>
                  <a:srgbClr val="6C6D70"/>
                </a:solidFill>
                <a:latin typeface="Calibri"/>
                <a:cs typeface="Calibri"/>
              </a:rPr>
              <a:t>a </a:t>
            </a:r>
            <a:r>
              <a:rPr sz="1900" spc="-10" dirty="0">
                <a:solidFill>
                  <a:srgbClr val="6C6D70"/>
                </a:solidFill>
                <a:latin typeface="Calibri"/>
                <a:cs typeface="Calibri"/>
              </a:rPr>
              <a:t>simple sprain </a:t>
            </a:r>
            <a:r>
              <a:rPr sz="1900" spc="-5" dirty="0">
                <a:solidFill>
                  <a:srgbClr val="6C6D70"/>
                </a:solidFill>
                <a:latin typeface="Calibri"/>
                <a:cs typeface="Calibri"/>
              </a:rPr>
              <a:t>or something </a:t>
            </a:r>
            <a:r>
              <a:rPr sz="1900" spc="-15" dirty="0">
                <a:solidFill>
                  <a:srgbClr val="6C6D70"/>
                </a:solidFill>
                <a:latin typeface="Calibri"/>
                <a:cs typeface="Calibri"/>
              </a:rPr>
              <a:t>more </a:t>
            </a:r>
            <a:r>
              <a:rPr sz="1900" spc="-5" dirty="0">
                <a:solidFill>
                  <a:srgbClr val="6C6D70"/>
                </a:solidFill>
                <a:latin typeface="Calibri"/>
                <a:cs typeface="Calibri"/>
              </a:rPr>
              <a:t>serious </a:t>
            </a:r>
            <a:r>
              <a:rPr sz="1900" spc="-20" dirty="0">
                <a:solidFill>
                  <a:srgbClr val="6C6D70"/>
                </a:solidFill>
                <a:latin typeface="Calibri"/>
                <a:cs typeface="Calibri"/>
              </a:rPr>
              <a:t>like </a:t>
            </a:r>
            <a:r>
              <a:rPr sz="1900" spc="-5" dirty="0">
                <a:solidFill>
                  <a:srgbClr val="6C6D70"/>
                </a:solidFill>
                <a:latin typeface="Calibri"/>
                <a:cs typeface="Calibri"/>
              </a:rPr>
              <a:t>a </a:t>
            </a:r>
            <a:r>
              <a:rPr sz="1900" spc="-25" dirty="0">
                <a:solidFill>
                  <a:srgbClr val="6C6D70"/>
                </a:solidFill>
                <a:latin typeface="Calibri"/>
                <a:cs typeface="Calibri"/>
              </a:rPr>
              <a:t>broken  </a:t>
            </a:r>
            <a:r>
              <a:rPr sz="1900" spc="-10" dirty="0">
                <a:solidFill>
                  <a:srgbClr val="6C6D70"/>
                </a:solidFill>
                <a:latin typeface="Calibri"/>
                <a:cs typeface="Calibri"/>
              </a:rPr>
              <a:t>bone. </a:t>
            </a:r>
            <a:r>
              <a:rPr sz="1900" spc="-45" dirty="0">
                <a:solidFill>
                  <a:srgbClr val="6C6D70"/>
                </a:solidFill>
                <a:latin typeface="Calibri"/>
                <a:cs typeface="Calibri"/>
              </a:rPr>
              <a:t>Your </a:t>
            </a:r>
            <a:r>
              <a:rPr sz="1900" spc="-10" dirty="0">
                <a:solidFill>
                  <a:srgbClr val="6C6D70"/>
                </a:solidFill>
                <a:latin typeface="Calibri"/>
                <a:cs typeface="Calibri"/>
              </a:rPr>
              <a:t>plan </a:t>
            </a:r>
            <a:r>
              <a:rPr sz="1900" spc="-5" dirty="0">
                <a:solidFill>
                  <a:srgbClr val="6C6D70"/>
                </a:solidFill>
                <a:latin typeface="Calibri"/>
                <a:cs typeface="Calibri"/>
              </a:rPr>
              <a:t>can </a:t>
            </a:r>
            <a:r>
              <a:rPr sz="1900" spc="-20" dirty="0">
                <a:solidFill>
                  <a:srgbClr val="6C6D70"/>
                </a:solidFill>
                <a:latin typeface="Calibri"/>
                <a:cs typeface="Calibri"/>
              </a:rPr>
              <a:t>pay </a:t>
            </a:r>
            <a:r>
              <a:rPr sz="1900" spc="-10" dirty="0">
                <a:solidFill>
                  <a:srgbClr val="6C6D70"/>
                </a:solidFill>
                <a:latin typeface="Calibri"/>
                <a:cs typeface="Calibri"/>
              </a:rPr>
              <a:t>benefits </a:t>
            </a:r>
            <a:r>
              <a:rPr sz="1900" spc="-20" dirty="0">
                <a:solidFill>
                  <a:srgbClr val="6C6D70"/>
                </a:solidFill>
                <a:latin typeface="Calibri"/>
                <a:cs typeface="Calibri"/>
              </a:rPr>
              <a:t>for </a:t>
            </a:r>
            <a:r>
              <a:rPr sz="1900" spc="-10" dirty="0">
                <a:solidFill>
                  <a:srgbClr val="6C6D70"/>
                </a:solidFill>
                <a:latin typeface="Calibri"/>
                <a:cs typeface="Calibri"/>
              </a:rPr>
              <a:t>emergency </a:t>
            </a:r>
            <a:r>
              <a:rPr sz="1900" spc="-20" dirty="0">
                <a:solidFill>
                  <a:srgbClr val="6C6D70"/>
                </a:solidFill>
                <a:latin typeface="Calibri"/>
                <a:cs typeface="Calibri"/>
              </a:rPr>
              <a:t>room </a:t>
            </a:r>
            <a:r>
              <a:rPr sz="1900" spc="-10" dirty="0">
                <a:solidFill>
                  <a:srgbClr val="6C6D70"/>
                </a:solidFill>
                <a:latin typeface="Calibri"/>
                <a:cs typeface="Calibri"/>
              </a:rPr>
              <a:t>treatment, stitches,  </a:t>
            </a:r>
            <a:r>
              <a:rPr sz="1900" spc="-5" dirty="0">
                <a:solidFill>
                  <a:srgbClr val="6C6D70"/>
                </a:solidFill>
                <a:latin typeface="Calibri"/>
                <a:cs typeface="Calibri"/>
              </a:rPr>
              <a:t>crutches, </a:t>
            </a:r>
            <a:r>
              <a:rPr sz="1900" spc="-10" dirty="0">
                <a:solidFill>
                  <a:srgbClr val="6C6D70"/>
                </a:solidFill>
                <a:latin typeface="Calibri"/>
                <a:cs typeface="Calibri"/>
              </a:rPr>
              <a:t>injury-related </a:t>
            </a:r>
            <a:r>
              <a:rPr sz="1900" spc="-25" dirty="0">
                <a:solidFill>
                  <a:srgbClr val="6C6D70"/>
                </a:solidFill>
                <a:latin typeface="Calibri"/>
                <a:cs typeface="Calibri"/>
              </a:rPr>
              <a:t>surgery, </a:t>
            </a:r>
            <a:r>
              <a:rPr sz="1900" spc="-5" dirty="0">
                <a:solidFill>
                  <a:srgbClr val="6C6D70"/>
                </a:solidFill>
                <a:latin typeface="Calibri"/>
                <a:cs typeface="Calibri"/>
              </a:rPr>
              <a:t>and a </a:t>
            </a:r>
            <a:r>
              <a:rPr sz="1900" spc="-10" dirty="0">
                <a:solidFill>
                  <a:srgbClr val="6C6D70"/>
                </a:solidFill>
                <a:latin typeface="Calibri"/>
                <a:cs typeface="Calibri"/>
              </a:rPr>
              <a:t>list </a:t>
            </a:r>
            <a:r>
              <a:rPr sz="1900" spc="-5" dirty="0">
                <a:solidFill>
                  <a:srgbClr val="6C6D70"/>
                </a:solidFill>
                <a:latin typeface="Calibri"/>
                <a:cs typeface="Calibri"/>
              </a:rPr>
              <a:t>of </a:t>
            </a:r>
            <a:r>
              <a:rPr sz="1900" spc="-10" dirty="0">
                <a:solidFill>
                  <a:srgbClr val="6C6D70"/>
                </a:solidFill>
                <a:latin typeface="Calibri"/>
                <a:cs typeface="Calibri"/>
              </a:rPr>
              <a:t>other accident-related</a:t>
            </a:r>
            <a:r>
              <a:rPr sz="1900" spc="200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6C6D70"/>
                </a:solidFill>
                <a:latin typeface="Calibri"/>
                <a:cs typeface="Calibri"/>
              </a:rPr>
              <a:t>expenses.</a:t>
            </a:r>
            <a:endParaRPr sz="1900">
              <a:latin typeface="Calibri"/>
              <a:cs typeface="Calibri"/>
            </a:endParaRPr>
          </a:p>
          <a:p>
            <a:pPr marL="241300" marR="737870" indent="-228600" algn="just">
              <a:lnSpc>
                <a:spcPct val="90000"/>
              </a:lnSpc>
              <a:spcBef>
                <a:spcPts val="969"/>
              </a:spcBef>
              <a:buFont typeface="Wingdings"/>
              <a:buChar char=""/>
              <a:tabLst>
                <a:tab pos="241300" algn="l"/>
              </a:tabLst>
            </a:pPr>
            <a:r>
              <a:rPr sz="1900" spc="-10" dirty="0">
                <a:solidFill>
                  <a:srgbClr val="6C6D70"/>
                </a:solidFill>
                <a:latin typeface="Calibri"/>
                <a:cs typeface="Calibri"/>
              </a:rPr>
              <a:t>Fractures, dislocations, burns, concussions, </a:t>
            </a:r>
            <a:r>
              <a:rPr sz="1900" spc="-5" dirty="0">
                <a:solidFill>
                  <a:srgbClr val="6C6D70"/>
                </a:solidFill>
                <a:latin typeface="Calibri"/>
                <a:cs typeface="Calibri"/>
              </a:rPr>
              <a:t>cuts and </a:t>
            </a:r>
            <a:r>
              <a:rPr sz="1900" spc="-10" dirty="0">
                <a:solidFill>
                  <a:srgbClr val="6C6D70"/>
                </a:solidFill>
                <a:latin typeface="Calibri"/>
                <a:cs typeface="Calibri"/>
              </a:rPr>
              <a:t>lacerations, </a:t>
            </a:r>
            <a:r>
              <a:rPr sz="1900" spc="-15" dirty="0">
                <a:solidFill>
                  <a:srgbClr val="6C6D70"/>
                </a:solidFill>
                <a:latin typeface="Calibri"/>
                <a:cs typeface="Calibri"/>
              </a:rPr>
              <a:t>eye  </a:t>
            </a:r>
            <a:r>
              <a:rPr sz="1900" spc="-5" dirty="0">
                <a:solidFill>
                  <a:srgbClr val="6C6D70"/>
                </a:solidFill>
                <a:latin typeface="Calibri"/>
                <a:cs typeface="Calibri"/>
              </a:rPr>
              <a:t>injuries, </a:t>
            </a:r>
            <a:r>
              <a:rPr sz="1900" spc="-10" dirty="0">
                <a:solidFill>
                  <a:srgbClr val="6C6D70"/>
                </a:solidFill>
                <a:latin typeface="Calibri"/>
                <a:cs typeface="Calibri"/>
              </a:rPr>
              <a:t>coma, </a:t>
            </a:r>
            <a:r>
              <a:rPr sz="1900" spc="-15" dirty="0">
                <a:solidFill>
                  <a:srgbClr val="6C6D70"/>
                </a:solidFill>
                <a:latin typeface="Calibri"/>
                <a:cs typeface="Calibri"/>
              </a:rPr>
              <a:t>torn </a:t>
            </a:r>
            <a:r>
              <a:rPr sz="1900" spc="-5" dirty="0">
                <a:solidFill>
                  <a:srgbClr val="6C6D70"/>
                </a:solidFill>
                <a:latin typeface="Calibri"/>
                <a:cs typeface="Calibri"/>
              </a:rPr>
              <a:t>knee cartilage, </a:t>
            </a:r>
            <a:r>
              <a:rPr sz="1900" spc="-25" dirty="0">
                <a:solidFill>
                  <a:srgbClr val="6C6D70"/>
                </a:solidFill>
                <a:latin typeface="Calibri"/>
                <a:cs typeface="Calibri"/>
              </a:rPr>
              <a:t>broken </a:t>
            </a:r>
            <a:r>
              <a:rPr sz="1900" spc="-10" dirty="0">
                <a:solidFill>
                  <a:srgbClr val="6C6D70"/>
                </a:solidFill>
                <a:latin typeface="Calibri"/>
                <a:cs typeface="Calibri"/>
              </a:rPr>
              <a:t>tooth, ruptured disc, </a:t>
            </a:r>
            <a:r>
              <a:rPr sz="1900" spc="-5" dirty="0">
                <a:solidFill>
                  <a:srgbClr val="6C6D70"/>
                </a:solidFill>
                <a:latin typeface="Calibri"/>
                <a:cs typeface="Calibri"/>
              </a:rPr>
              <a:t>and  </a:t>
            </a:r>
            <a:r>
              <a:rPr sz="1900" spc="-10" dirty="0">
                <a:solidFill>
                  <a:srgbClr val="6C6D70"/>
                </a:solidFill>
                <a:latin typeface="Calibri"/>
                <a:cs typeface="Calibri"/>
              </a:rPr>
              <a:t>paralysis</a:t>
            </a:r>
            <a:endParaRPr sz="1900">
              <a:latin typeface="Calibri"/>
              <a:cs typeface="Calibri"/>
            </a:endParaRPr>
          </a:p>
          <a:p>
            <a:pPr marL="241300" marR="189865" indent="-228600">
              <a:lnSpc>
                <a:spcPct val="90000"/>
              </a:lnSpc>
              <a:spcBef>
                <a:spcPts val="1000"/>
              </a:spcBef>
              <a:buFont typeface="Wingdings"/>
              <a:buChar char=""/>
              <a:tabLst>
                <a:tab pos="241300" algn="l"/>
              </a:tabLst>
            </a:pPr>
            <a:r>
              <a:rPr sz="1900" spc="-5" dirty="0">
                <a:solidFill>
                  <a:srgbClr val="6C6D70"/>
                </a:solidFill>
                <a:latin typeface="Calibri"/>
                <a:cs typeface="Calibri"/>
              </a:rPr>
              <a:t>Medical services and </a:t>
            </a:r>
            <a:r>
              <a:rPr sz="1900" spc="-10" dirty="0">
                <a:solidFill>
                  <a:srgbClr val="6C6D70"/>
                </a:solidFill>
                <a:latin typeface="Calibri"/>
                <a:cs typeface="Calibri"/>
              </a:rPr>
              <a:t>treatments such </a:t>
            </a:r>
            <a:r>
              <a:rPr sz="1900" dirty="0">
                <a:solidFill>
                  <a:srgbClr val="6C6D70"/>
                </a:solidFill>
                <a:latin typeface="Calibri"/>
                <a:cs typeface="Calibri"/>
              </a:rPr>
              <a:t>as </a:t>
            </a:r>
            <a:r>
              <a:rPr sz="1900" spc="-5" dirty="0">
                <a:solidFill>
                  <a:srgbClr val="6C6D70"/>
                </a:solidFill>
                <a:latin typeface="Calibri"/>
                <a:cs typeface="Calibri"/>
              </a:rPr>
              <a:t>ambulance </a:t>
            </a:r>
            <a:r>
              <a:rPr sz="1900" spc="-10" dirty="0">
                <a:solidFill>
                  <a:srgbClr val="6C6D70"/>
                </a:solidFill>
                <a:latin typeface="Calibri"/>
                <a:cs typeface="Calibri"/>
              </a:rPr>
              <a:t>(ground </a:t>
            </a:r>
            <a:r>
              <a:rPr sz="1900" spc="-5" dirty="0">
                <a:solidFill>
                  <a:srgbClr val="6C6D70"/>
                </a:solidFill>
                <a:latin typeface="Calibri"/>
                <a:cs typeface="Calibri"/>
              </a:rPr>
              <a:t>and air),  </a:t>
            </a:r>
            <a:r>
              <a:rPr sz="1900" spc="-10" dirty="0">
                <a:solidFill>
                  <a:srgbClr val="6C6D70"/>
                </a:solidFill>
                <a:latin typeface="Calibri"/>
                <a:cs typeface="Calibri"/>
              </a:rPr>
              <a:t>emergency care, non-emergency care, hospital (admission, confinement  </a:t>
            </a:r>
            <a:r>
              <a:rPr sz="1900" spc="-5" dirty="0">
                <a:solidFill>
                  <a:srgbClr val="6C6D70"/>
                </a:solidFill>
                <a:latin typeface="Calibri"/>
                <a:cs typeface="Calibri"/>
              </a:rPr>
              <a:t>and inpatient </a:t>
            </a:r>
            <a:r>
              <a:rPr sz="1900" spc="-10" dirty="0">
                <a:solidFill>
                  <a:srgbClr val="6C6D70"/>
                </a:solidFill>
                <a:latin typeface="Calibri"/>
                <a:cs typeface="Calibri"/>
              </a:rPr>
              <a:t>rehab, intensive </a:t>
            </a:r>
            <a:r>
              <a:rPr sz="1900" spc="-15" dirty="0">
                <a:solidFill>
                  <a:srgbClr val="6C6D70"/>
                </a:solidFill>
                <a:latin typeface="Calibri"/>
                <a:cs typeface="Calibri"/>
              </a:rPr>
              <a:t>care </a:t>
            </a:r>
            <a:r>
              <a:rPr sz="1900" spc="-10" dirty="0">
                <a:solidFill>
                  <a:srgbClr val="6C6D70"/>
                </a:solidFill>
                <a:latin typeface="Calibri"/>
                <a:cs typeface="Calibri"/>
              </a:rPr>
              <a:t>unit confinement, physician follow-up,  therapy </a:t>
            </a:r>
            <a:r>
              <a:rPr sz="1900" spc="-5" dirty="0">
                <a:solidFill>
                  <a:srgbClr val="6C6D70"/>
                </a:solidFill>
                <a:latin typeface="Calibri"/>
                <a:cs typeface="Calibri"/>
              </a:rPr>
              <a:t>services, medical </a:t>
            </a:r>
            <a:r>
              <a:rPr sz="1900" spc="-10" dirty="0">
                <a:solidFill>
                  <a:srgbClr val="6C6D70"/>
                </a:solidFill>
                <a:latin typeface="Calibri"/>
                <a:cs typeface="Calibri"/>
              </a:rPr>
              <a:t>testing </a:t>
            </a:r>
            <a:r>
              <a:rPr sz="1900" spc="-15" dirty="0">
                <a:solidFill>
                  <a:srgbClr val="6C6D70"/>
                </a:solidFill>
                <a:latin typeface="Calibri"/>
                <a:cs typeface="Calibri"/>
              </a:rPr>
              <a:t>(x-rays, </a:t>
            </a:r>
            <a:r>
              <a:rPr sz="1900" spc="-5" dirty="0">
                <a:solidFill>
                  <a:srgbClr val="6C6D70"/>
                </a:solidFill>
                <a:latin typeface="Calibri"/>
                <a:cs typeface="Calibri"/>
              </a:rPr>
              <a:t>MRIs and </a:t>
            </a:r>
            <a:r>
              <a:rPr sz="1900" dirty="0">
                <a:solidFill>
                  <a:srgbClr val="6C6D70"/>
                </a:solidFill>
                <a:latin typeface="Calibri"/>
                <a:cs typeface="Calibri"/>
              </a:rPr>
              <a:t>CT </a:t>
            </a:r>
            <a:r>
              <a:rPr sz="1900" spc="-5" dirty="0">
                <a:solidFill>
                  <a:srgbClr val="6C6D70"/>
                </a:solidFill>
                <a:latin typeface="Calibri"/>
                <a:cs typeface="Calibri"/>
              </a:rPr>
              <a:t>scans), medical  appliances, IP and </a:t>
            </a:r>
            <a:r>
              <a:rPr sz="1900" dirty="0">
                <a:solidFill>
                  <a:srgbClr val="6C6D70"/>
                </a:solidFill>
                <a:latin typeface="Calibri"/>
                <a:cs typeface="Calibri"/>
              </a:rPr>
              <a:t>OP</a:t>
            </a:r>
            <a:r>
              <a:rPr sz="1900" spc="15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6C6D70"/>
                </a:solidFill>
                <a:latin typeface="Calibri"/>
                <a:cs typeface="Calibri"/>
              </a:rPr>
              <a:t>surgery</a:t>
            </a:r>
            <a:endParaRPr sz="19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80"/>
              </a:spcBef>
              <a:buFont typeface="Wingdings"/>
              <a:buChar char=""/>
              <a:tabLst>
                <a:tab pos="241300" algn="l"/>
              </a:tabLst>
            </a:pPr>
            <a:r>
              <a:rPr sz="1900" spc="-15" dirty="0">
                <a:solidFill>
                  <a:srgbClr val="6C6D70"/>
                </a:solidFill>
                <a:latin typeface="Calibri"/>
                <a:cs typeface="Calibri"/>
              </a:rPr>
              <a:t>Family </a:t>
            </a:r>
            <a:r>
              <a:rPr sz="1900" spc="-10" dirty="0">
                <a:solidFill>
                  <a:srgbClr val="6C6D70"/>
                </a:solidFill>
                <a:latin typeface="Calibri"/>
                <a:cs typeface="Calibri"/>
              </a:rPr>
              <a:t>lodging </a:t>
            </a:r>
            <a:r>
              <a:rPr sz="1900" spc="-5" dirty="0">
                <a:solidFill>
                  <a:srgbClr val="6C6D70"/>
                </a:solidFill>
                <a:latin typeface="Calibri"/>
                <a:cs typeface="Calibri"/>
              </a:rPr>
              <a:t>and </a:t>
            </a:r>
            <a:r>
              <a:rPr sz="1900" spc="-20" dirty="0">
                <a:solidFill>
                  <a:srgbClr val="6C6D70"/>
                </a:solidFill>
                <a:latin typeface="Calibri"/>
                <a:cs typeface="Calibri"/>
              </a:rPr>
              <a:t>travel </a:t>
            </a:r>
            <a:r>
              <a:rPr sz="1900" spc="-5" dirty="0">
                <a:solidFill>
                  <a:srgbClr val="6C6D70"/>
                </a:solidFill>
                <a:latin typeface="Calibri"/>
                <a:cs typeface="Calibri"/>
              </a:rPr>
              <a:t>needs </a:t>
            </a:r>
            <a:r>
              <a:rPr sz="1900" spc="-15" dirty="0">
                <a:solidFill>
                  <a:srgbClr val="6C6D70"/>
                </a:solidFill>
                <a:latin typeface="Calibri"/>
                <a:cs typeface="Calibri"/>
              </a:rPr>
              <a:t>related to </a:t>
            </a:r>
            <a:r>
              <a:rPr sz="1900" spc="-5" dirty="0">
                <a:solidFill>
                  <a:srgbClr val="6C6D70"/>
                </a:solidFill>
                <a:latin typeface="Calibri"/>
                <a:cs typeface="Calibri"/>
              </a:rPr>
              <a:t>an accident and </a:t>
            </a:r>
            <a:r>
              <a:rPr sz="1900" spc="-10" dirty="0">
                <a:solidFill>
                  <a:srgbClr val="6C6D70"/>
                </a:solidFill>
                <a:latin typeface="Calibri"/>
                <a:cs typeface="Calibri"/>
              </a:rPr>
              <a:t>follow-up</a:t>
            </a:r>
            <a:r>
              <a:rPr sz="1900" spc="240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1900" spc="-15" dirty="0">
                <a:solidFill>
                  <a:srgbClr val="6C6D70"/>
                </a:solidFill>
                <a:latin typeface="Calibri"/>
                <a:cs typeface="Calibri"/>
              </a:rPr>
              <a:t>care</a:t>
            </a:r>
            <a:endParaRPr sz="1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2794" y="6045504"/>
            <a:ext cx="4189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spc="80" dirty="0">
                <a:latin typeface="Segoe UI Light"/>
                <a:cs typeface="Segoe UI Light"/>
              </a:rPr>
              <a:t>Embrace </a:t>
            </a:r>
            <a:r>
              <a:rPr sz="1400" b="0" spc="75" dirty="0">
                <a:latin typeface="Segoe UI Light"/>
                <a:cs typeface="Segoe UI Light"/>
              </a:rPr>
              <a:t>Risk. Reward </a:t>
            </a:r>
            <a:r>
              <a:rPr sz="1400" b="0" spc="85" dirty="0">
                <a:latin typeface="Segoe UI Light"/>
                <a:cs typeface="Segoe UI Light"/>
              </a:rPr>
              <a:t>Performance. </a:t>
            </a:r>
            <a:r>
              <a:rPr sz="1400" b="0" dirty="0">
                <a:latin typeface="Segoe UI Light"/>
                <a:cs typeface="Segoe UI Light"/>
              </a:rPr>
              <a:t>|</a:t>
            </a:r>
            <a:r>
              <a:rPr sz="1400" b="0" spc="95" dirty="0">
                <a:latin typeface="Segoe UI Light"/>
                <a:cs typeface="Segoe UI Light"/>
              </a:rPr>
              <a:t> </a:t>
            </a:r>
            <a:r>
              <a:rPr sz="1400" b="0" dirty="0">
                <a:latin typeface="Segoe UI Light"/>
                <a:cs typeface="Segoe UI Light"/>
              </a:rPr>
              <a:t>scottins.com</a:t>
            </a:r>
            <a:endParaRPr sz="1400">
              <a:latin typeface="Segoe UI Light"/>
              <a:cs typeface="Segoe U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0341" y="6357365"/>
            <a:ext cx="8246745" cy="0"/>
          </a:xfrm>
          <a:custGeom>
            <a:avLst/>
            <a:gdLst/>
            <a:ahLst/>
            <a:cxnLst/>
            <a:rect l="l" t="t" r="r" b="b"/>
            <a:pathLst>
              <a:path w="8246745">
                <a:moveTo>
                  <a:pt x="0" y="0"/>
                </a:moveTo>
                <a:lnTo>
                  <a:pt x="8246236" y="0"/>
                </a:lnTo>
              </a:path>
            </a:pathLst>
          </a:custGeom>
          <a:ln w="19050">
            <a:solidFill>
              <a:srgbClr val="A4A4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949576" y="1979752"/>
            <a:ext cx="5236210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800" b="1" spc="-15" dirty="0">
                <a:solidFill>
                  <a:srgbClr val="AC1F22"/>
                </a:solidFill>
                <a:latin typeface="Ink Free"/>
                <a:cs typeface="Ink Free"/>
              </a:rPr>
              <a:t>Q</a:t>
            </a:r>
            <a:r>
              <a:rPr sz="8800" b="1" spc="5" dirty="0">
                <a:solidFill>
                  <a:srgbClr val="AC1F22"/>
                </a:solidFill>
                <a:latin typeface="Ink Free"/>
                <a:cs typeface="Ink Free"/>
              </a:rPr>
              <a:t>u</a:t>
            </a:r>
            <a:r>
              <a:rPr sz="8800" b="1" spc="-10" dirty="0">
                <a:solidFill>
                  <a:srgbClr val="AC1F22"/>
                </a:solidFill>
                <a:latin typeface="Ink Free"/>
                <a:cs typeface="Ink Free"/>
              </a:rPr>
              <a:t>es</a:t>
            </a:r>
            <a:r>
              <a:rPr sz="8800" b="1" dirty="0">
                <a:solidFill>
                  <a:srgbClr val="AC1F22"/>
                </a:solidFill>
                <a:latin typeface="Ink Free"/>
                <a:cs typeface="Ink Free"/>
              </a:rPr>
              <a:t>t</a:t>
            </a:r>
            <a:r>
              <a:rPr sz="8800" b="1" spc="-10" dirty="0">
                <a:solidFill>
                  <a:srgbClr val="AC1F22"/>
                </a:solidFill>
                <a:latin typeface="Ink Free"/>
                <a:cs typeface="Ink Free"/>
              </a:rPr>
              <a:t>i</a:t>
            </a:r>
            <a:r>
              <a:rPr sz="8800" b="1" dirty="0">
                <a:solidFill>
                  <a:srgbClr val="AC1F22"/>
                </a:solidFill>
                <a:latin typeface="Ink Free"/>
                <a:cs typeface="Ink Free"/>
              </a:rPr>
              <a:t>o</a:t>
            </a:r>
            <a:r>
              <a:rPr sz="8800" b="1" spc="-10" dirty="0">
                <a:solidFill>
                  <a:srgbClr val="AC1F22"/>
                </a:solidFill>
                <a:latin typeface="Ink Free"/>
                <a:cs typeface="Ink Free"/>
              </a:rPr>
              <a:t>ns?</a:t>
            </a:r>
            <a:endParaRPr sz="8800">
              <a:latin typeface="Ink Free"/>
              <a:cs typeface="Ink Fre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6217" y="372618"/>
            <a:ext cx="50711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20" dirty="0">
                <a:solidFill>
                  <a:srgbClr val="AC1F22"/>
                </a:solidFill>
                <a:latin typeface="Calibri"/>
                <a:cs typeface="Calibri"/>
              </a:rPr>
              <a:t>What’s </a:t>
            </a:r>
            <a:r>
              <a:rPr sz="4400" b="0" spc="-5" dirty="0">
                <a:solidFill>
                  <a:srgbClr val="AC1F22"/>
                </a:solidFill>
                <a:latin typeface="Calibri"/>
                <a:cs typeface="Calibri"/>
              </a:rPr>
              <a:t>New </a:t>
            </a:r>
            <a:r>
              <a:rPr sz="4400" b="0" spc="-35" dirty="0">
                <a:solidFill>
                  <a:srgbClr val="AC1F22"/>
                </a:solidFill>
                <a:latin typeface="Calibri"/>
                <a:cs typeface="Calibri"/>
              </a:rPr>
              <a:t>for</a:t>
            </a:r>
            <a:r>
              <a:rPr sz="4400" b="0" spc="-90" dirty="0">
                <a:solidFill>
                  <a:srgbClr val="AC1F22"/>
                </a:solidFill>
                <a:latin typeface="Calibri"/>
                <a:cs typeface="Calibri"/>
              </a:rPr>
              <a:t> </a:t>
            </a:r>
            <a:r>
              <a:rPr sz="4400" b="0" dirty="0">
                <a:solidFill>
                  <a:srgbClr val="AC1F22"/>
                </a:solidFill>
                <a:latin typeface="Calibri"/>
                <a:cs typeface="Calibri"/>
              </a:rPr>
              <a:t>2023?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7542" y="1756830"/>
            <a:ext cx="7230745" cy="4255770"/>
          </a:xfrm>
          <a:prstGeom prst="rect">
            <a:avLst/>
          </a:prstGeom>
        </p:spPr>
        <p:txBody>
          <a:bodyPr vert="horz" wrap="square" lIns="0" tIns="48894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solidFill>
                  <a:srgbClr val="6C6D70"/>
                </a:solidFill>
                <a:latin typeface="Calibri"/>
                <a:cs typeface="Calibri"/>
              </a:rPr>
              <a:t>Medical, </a:t>
            </a:r>
            <a:r>
              <a:rPr sz="2800" spc="-15" dirty="0">
                <a:solidFill>
                  <a:srgbClr val="6C6D70"/>
                </a:solidFill>
                <a:latin typeface="Calibri"/>
                <a:cs typeface="Calibri"/>
              </a:rPr>
              <a:t>dental, </a:t>
            </a:r>
            <a:r>
              <a:rPr sz="2800" spc="-5" dirty="0">
                <a:solidFill>
                  <a:srgbClr val="6C6D70"/>
                </a:solidFill>
                <a:latin typeface="Calibri"/>
                <a:cs typeface="Calibri"/>
              </a:rPr>
              <a:t>and</a:t>
            </a:r>
            <a:r>
              <a:rPr sz="2800" spc="60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6C6D70"/>
                </a:solidFill>
                <a:latin typeface="Calibri"/>
                <a:cs typeface="Calibri"/>
              </a:rPr>
              <a:t>vision</a:t>
            </a:r>
            <a:endParaRPr sz="2800">
              <a:latin typeface="Calibri"/>
              <a:cs typeface="Calibri"/>
            </a:endParaRPr>
          </a:p>
          <a:p>
            <a:pPr marL="697865" lvl="1" indent="-228600">
              <a:lnSpc>
                <a:spcPct val="100000"/>
              </a:lnSpc>
              <a:spcBef>
                <a:spcPts val="245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-5" dirty="0">
                <a:solidFill>
                  <a:srgbClr val="6C6D70"/>
                </a:solidFill>
                <a:latin typeface="Calibri"/>
                <a:cs typeface="Calibri"/>
              </a:rPr>
              <a:t>no changes </a:t>
            </a:r>
            <a:r>
              <a:rPr sz="2400" spc="-15" dirty="0">
                <a:solidFill>
                  <a:srgbClr val="6C6D70"/>
                </a:solidFill>
                <a:latin typeface="Calibri"/>
                <a:cs typeface="Calibri"/>
              </a:rPr>
              <a:t>to </a:t>
            </a:r>
            <a:r>
              <a:rPr sz="2400" spc="-10" dirty="0">
                <a:solidFill>
                  <a:srgbClr val="6C6D70"/>
                </a:solidFill>
                <a:latin typeface="Calibri"/>
                <a:cs typeface="Calibri"/>
              </a:rPr>
              <a:t>benefits or </a:t>
            </a:r>
            <a:r>
              <a:rPr sz="2400" spc="-15" dirty="0">
                <a:solidFill>
                  <a:srgbClr val="6C6D70"/>
                </a:solidFill>
                <a:latin typeface="Calibri"/>
                <a:cs typeface="Calibri"/>
              </a:rPr>
              <a:t>to </a:t>
            </a:r>
            <a:r>
              <a:rPr sz="2400" spc="-10" dirty="0">
                <a:solidFill>
                  <a:srgbClr val="6C6D70"/>
                </a:solidFill>
                <a:latin typeface="Calibri"/>
                <a:cs typeface="Calibri"/>
              </a:rPr>
              <a:t>your</a:t>
            </a:r>
            <a:r>
              <a:rPr sz="2400" spc="-5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6C6D70"/>
                </a:solidFill>
                <a:latin typeface="Calibri"/>
                <a:cs typeface="Calibri"/>
              </a:rPr>
              <a:t>cost</a:t>
            </a:r>
            <a:endParaRPr sz="24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Clr>
                <a:srgbClr val="6C6D70"/>
              </a:buClr>
              <a:buFont typeface="Arial"/>
              <a:buChar char="•"/>
            </a:pPr>
            <a:endParaRPr sz="3350">
              <a:latin typeface="Calibri"/>
              <a:cs typeface="Calibri"/>
            </a:endParaRPr>
          </a:p>
          <a:p>
            <a:pPr marL="241300" marR="5080" indent="-228600">
              <a:lnSpc>
                <a:spcPts val="303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25" dirty="0">
                <a:solidFill>
                  <a:srgbClr val="6C6D70"/>
                </a:solidFill>
                <a:latin typeface="Calibri"/>
                <a:cs typeface="Calibri"/>
              </a:rPr>
              <a:t>Voluntary </a:t>
            </a:r>
            <a:r>
              <a:rPr sz="2800" spc="-30" dirty="0">
                <a:solidFill>
                  <a:srgbClr val="6C6D70"/>
                </a:solidFill>
                <a:latin typeface="Calibri"/>
                <a:cs typeface="Calibri"/>
              </a:rPr>
              <a:t>Life/AD&amp;D, </a:t>
            </a:r>
            <a:r>
              <a:rPr sz="2800" spc="-10" dirty="0">
                <a:solidFill>
                  <a:srgbClr val="6C6D70"/>
                </a:solidFill>
                <a:latin typeface="Calibri"/>
                <a:cs typeface="Calibri"/>
              </a:rPr>
              <a:t>Short </a:t>
            </a:r>
            <a:r>
              <a:rPr sz="2800" spc="-65" dirty="0">
                <a:solidFill>
                  <a:srgbClr val="6C6D70"/>
                </a:solidFill>
                <a:latin typeface="Calibri"/>
                <a:cs typeface="Calibri"/>
              </a:rPr>
              <a:t>Term </a:t>
            </a:r>
            <a:r>
              <a:rPr sz="2800" spc="-30" dirty="0">
                <a:solidFill>
                  <a:srgbClr val="6C6D70"/>
                </a:solidFill>
                <a:latin typeface="Calibri"/>
                <a:cs typeface="Calibri"/>
              </a:rPr>
              <a:t>Disability, </a:t>
            </a:r>
            <a:r>
              <a:rPr sz="2800" spc="-10" dirty="0">
                <a:solidFill>
                  <a:srgbClr val="6C6D70"/>
                </a:solidFill>
                <a:latin typeface="Calibri"/>
                <a:cs typeface="Calibri"/>
              </a:rPr>
              <a:t>Long  </a:t>
            </a:r>
            <a:r>
              <a:rPr sz="2800" spc="-65" dirty="0">
                <a:solidFill>
                  <a:srgbClr val="6C6D70"/>
                </a:solidFill>
                <a:latin typeface="Calibri"/>
                <a:cs typeface="Calibri"/>
              </a:rPr>
              <a:t>Term</a:t>
            </a:r>
            <a:r>
              <a:rPr sz="2800" spc="-5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6C6D70"/>
                </a:solidFill>
                <a:latin typeface="Calibri"/>
                <a:cs typeface="Calibri"/>
              </a:rPr>
              <a:t>Disability</a:t>
            </a:r>
            <a:endParaRPr sz="2800">
              <a:latin typeface="Calibri"/>
              <a:cs typeface="Calibri"/>
            </a:endParaRPr>
          </a:p>
          <a:p>
            <a:pPr marL="697865" lvl="1" indent="-228600">
              <a:lnSpc>
                <a:spcPct val="100000"/>
              </a:lnSpc>
              <a:spcBef>
                <a:spcPts val="195"/>
              </a:spcBef>
              <a:buFont typeface="Arial"/>
              <a:buChar char="•"/>
              <a:tabLst>
                <a:tab pos="698500" algn="l"/>
              </a:tabLst>
            </a:pPr>
            <a:r>
              <a:rPr sz="2400" dirty="0">
                <a:solidFill>
                  <a:srgbClr val="6C6D70"/>
                </a:solidFill>
                <a:latin typeface="Calibri"/>
                <a:cs typeface="Calibri"/>
              </a:rPr>
              <a:t>No </a:t>
            </a:r>
            <a:r>
              <a:rPr sz="2400" spc="-5" dirty="0">
                <a:solidFill>
                  <a:srgbClr val="6C6D70"/>
                </a:solidFill>
                <a:latin typeface="Calibri"/>
                <a:cs typeface="Calibri"/>
              </a:rPr>
              <a:t>changes </a:t>
            </a:r>
            <a:r>
              <a:rPr sz="2400" spc="-15" dirty="0">
                <a:solidFill>
                  <a:srgbClr val="6C6D70"/>
                </a:solidFill>
                <a:latin typeface="Calibri"/>
                <a:cs typeface="Calibri"/>
              </a:rPr>
              <a:t>to </a:t>
            </a:r>
            <a:r>
              <a:rPr sz="2400" spc="-10" dirty="0">
                <a:solidFill>
                  <a:srgbClr val="6C6D70"/>
                </a:solidFill>
                <a:latin typeface="Calibri"/>
                <a:cs typeface="Calibri"/>
              </a:rPr>
              <a:t>benefits or</a:t>
            </a:r>
            <a:r>
              <a:rPr sz="2400" spc="-5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6C6D70"/>
                </a:solidFill>
                <a:latin typeface="Calibri"/>
                <a:cs typeface="Calibri"/>
              </a:rPr>
              <a:t>rates</a:t>
            </a:r>
            <a:endParaRPr sz="2400">
              <a:latin typeface="Calibri"/>
              <a:cs typeface="Calibri"/>
            </a:endParaRPr>
          </a:p>
          <a:p>
            <a:pPr marL="697865" lvl="1" indent="-228600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-5" dirty="0">
                <a:solidFill>
                  <a:srgbClr val="6C6D70"/>
                </a:solidFill>
                <a:latin typeface="Calibri"/>
                <a:cs typeface="Calibri"/>
              </a:rPr>
              <a:t>Changing </a:t>
            </a:r>
            <a:r>
              <a:rPr sz="2400" spc="-10" dirty="0">
                <a:solidFill>
                  <a:srgbClr val="6C6D70"/>
                </a:solidFill>
                <a:latin typeface="Calibri"/>
                <a:cs typeface="Calibri"/>
              </a:rPr>
              <a:t>carriers </a:t>
            </a:r>
            <a:r>
              <a:rPr sz="2400" spc="-15" dirty="0">
                <a:solidFill>
                  <a:srgbClr val="6C6D70"/>
                </a:solidFill>
                <a:latin typeface="Calibri"/>
                <a:cs typeface="Calibri"/>
              </a:rPr>
              <a:t>from </a:t>
            </a:r>
            <a:r>
              <a:rPr sz="2400" spc="-10" dirty="0">
                <a:solidFill>
                  <a:srgbClr val="6C6D70"/>
                </a:solidFill>
                <a:latin typeface="Calibri"/>
                <a:cs typeface="Calibri"/>
              </a:rPr>
              <a:t>AXA/Equitable </a:t>
            </a:r>
            <a:r>
              <a:rPr sz="2400" spc="-15" dirty="0">
                <a:solidFill>
                  <a:srgbClr val="6C6D70"/>
                </a:solidFill>
                <a:latin typeface="Calibri"/>
                <a:cs typeface="Calibri"/>
              </a:rPr>
              <a:t>to</a:t>
            </a:r>
            <a:r>
              <a:rPr sz="2400" spc="-40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6C6D70"/>
                </a:solidFill>
                <a:latin typeface="Calibri"/>
                <a:cs typeface="Calibri"/>
              </a:rPr>
              <a:t>Guardian</a:t>
            </a:r>
            <a:endParaRPr sz="24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6C6D70"/>
              </a:buClr>
              <a:buFont typeface="Arial"/>
              <a:buChar char="•"/>
            </a:pPr>
            <a:endParaRPr sz="305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30" dirty="0">
                <a:solidFill>
                  <a:srgbClr val="6C6D70"/>
                </a:solidFill>
                <a:latin typeface="Calibri"/>
                <a:cs typeface="Calibri"/>
              </a:rPr>
              <a:t>Worksite</a:t>
            </a:r>
            <a:r>
              <a:rPr sz="2800" spc="10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6C6D70"/>
                </a:solidFill>
                <a:latin typeface="Calibri"/>
                <a:cs typeface="Calibri"/>
              </a:rPr>
              <a:t>Benefits</a:t>
            </a:r>
            <a:endParaRPr sz="2800">
              <a:latin typeface="Calibri"/>
              <a:cs typeface="Calibri"/>
            </a:endParaRPr>
          </a:p>
          <a:p>
            <a:pPr marL="697865" lvl="1" indent="-228600">
              <a:lnSpc>
                <a:spcPct val="100000"/>
              </a:lnSpc>
              <a:spcBef>
                <a:spcPts val="245"/>
              </a:spcBef>
              <a:buFont typeface="Arial"/>
              <a:buChar char="•"/>
              <a:tabLst>
                <a:tab pos="698500" algn="l"/>
              </a:tabLst>
            </a:pPr>
            <a:r>
              <a:rPr sz="2400" dirty="0">
                <a:solidFill>
                  <a:srgbClr val="6C6D70"/>
                </a:solidFill>
                <a:latin typeface="Calibri"/>
                <a:cs typeface="Calibri"/>
              </a:rPr>
              <a:t>No </a:t>
            </a:r>
            <a:r>
              <a:rPr sz="2400" spc="-5" dirty="0">
                <a:solidFill>
                  <a:srgbClr val="6C6D70"/>
                </a:solidFill>
                <a:latin typeface="Calibri"/>
                <a:cs typeface="Calibri"/>
              </a:rPr>
              <a:t>changes </a:t>
            </a:r>
            <a:r>
              <a:rPr sz="2400" spc="-15" dirty="0">
                <a:solidFill>
                  <a:srgbClr val="6C6D70"/>
                </a:solidFill>
                <a:latin typeface="Calibri"/>
                <a:cs typeface="Calibri"/>
              </a:rPr>
              <a:t>to </a:t>
            </a:r>
            <a:r>
              <a:rPr sz="2400" spc="-10" dirty="0">
                <a:solidFill>
                  <a:srgbClr val="6C6D70"/>
                </a:solidFill>
                <a:latin typeface="Calibri"/>
                <a:cs typeface="Calibri"/>
              </a:rPr>
              <a:t>benefits or </a:t>
            </a:r>
            <a:r>
              <a:rPr sz="2400" spc="-15" dirty="0">
                <a:solidFill>
                  <a:srgbClr val="6C6D70"/>
                </a:solidFill>
                <a:latin typeface="Calibri"/>
                <a:cs typeface="Calibri"/>
              </a:rPr>
              <a:t>to </a:t>
            </a:r>
            <a:r>
              <a:rPr sz="2400" spc="-10" dirty="0">
                <a:solidFill>
                  <a:srgbClr val="6C6D70"/>
                </a:solidFill>
                <a:latin typeface="Calibri"/>
                <a:cs typeface="Calibri"/>
              </a:rPr>
              <a:t>your </a:t>
            </a:r>
            <a:r>
              <a:rPr sz="2400" spc="-15" dirty="0">
                <a:solidFill>
                  <a:srgbClr val="6C6D70"/>
                </a:solidFill>
                <a:latin typeface="Calibri"/>
                <a:cs typeface="Calibri"/>
              </a:rPr>
              <a:t>cost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6217" y="372618"/>
            <a:ext cx="69164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solidFill>
                  <a:srgbClr val="AC1F22"/>
                </a:solidFill>
                <a:latin typeface="Calibri"/>
                <a:cs typeface="Calibri"/>
              </a:rPr>
              <a:t>Open </a:t>
            </a:r>
            <a:r>
              <a:rPr sz="4400" b="0" spc="-15" dirty="0">
                <a:solidFill>
                  <a:srgbClr val="AC1F22"/>
                </a:solidFill>
                <a:latin typeface="Calibri"/>
                <a:cs typeface="Calibri"/>
              </a:rPr>
              <a:t>Enrollment </a:t>
            </a:r>
            <a:r>
              <a:rPr sz="4400" b="0" dirty="0">
                <a:solidFill>
                  <a:srgbClr val="AC1F22"/>
                </a:solidFill>
                <a:latin typeface="Calibri"/>
                <a:cs typeface="Calibri"/>
              </a:rPr>
              <a:t>and</a:t>
            </a:r>
            <a:r>
              <a:rPr sz="4400" b="0" spc="-30" dirty="0">
                <a:solidFill>
                  <a:srgbClr val="AC1F22"/>
                </a:solidFill>
                <a:latin typeface="Calibri"/>
                <a:cs typeface="Calibri"/>
              </a:rPr>
              <a:t> </a:t>
            </a:r>
            <a:r>
              <a:rPr sz="4400" b="0" spc="-5" dirty="0">
                <a:solidFill>
                  <a:srgbClr val="AC1F22"/>
                </a:solidFill>
                <a:latin typeface="Calibri"/>
                <a:cs typeface="Calibri"/>
              </a:rPr>
              <a:t>Changes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0616" y="1792351"/>
            <a:ext cx="8693785" cy="49657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18690" marR="279400" indent="-1894839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AC1F22"/>
                </a:solidFill>
                <a:latin typeface="Calibri"/>
                <a:cs typeface="Calibri"/>
              </a:rPr>
              <a:t>Open Enrollment </a:t>
            </a:r>
            <a:r>
              <a:rPr sz="2000" b="1" dirty="0">
                <a:solidFill>
                  <a:srgbClr val="AC1F22"/>
                </a:solidFill>
                <a:latin typeface="Calibri"/>
                <a:cs typeface="Calibri"/>
              </a:rPr>
              <a:t>is the one time per </a:t>
            </a:r>
            <a:r>
              <a:rPr sz="2000" b="1" spc="-10" dirty="0">
                <a:solidFill>
                  <a:srgbClr val="AC1F22"/>
                </a:solidFill>
                <a:latin typeface="Calibri"/>
                <a:cs typeface="Calibri"/>
              </a:rPr>
              <a:t>year that you </a:t>
            </a:r>
            <a:r>
              <a:rPr sz="2000" b="1" spc="-5" dirty="0">
                <a:solidFill>
                  <a:srgbClr val="AC1F22"/>
                </a:solidFill>
                <a:latin typeface="Calibri"/>
                <a:cs typeface="Calibri"/>
              </a:rPr>
              <a:t>can </a:t>
            </a:r>
            <a:r>
              <a:rPr sz="2000" b="1" spc="-20" dirty="0">
                <a:solidFill>
                  <a:srgbClr val="AC1F22"/>
                </a:solidFill>
                <a:latin typeface="Calibri"/>
                <a:cs typeface="Calibri"/>
              </a:rPr>
              <a:t>make </a:t>
            </a:r>
            <a:r>
              <a:rPr sz="2000" b="1" spc="-5" dirty="0">
                <a:solidFill>
                  <a:srgbClr val="AC1F22"/>
                </a:solidFill>
                <a:latin typeface="Calibri"/>
                <a:cs typeface="Calibri"/>
              </a:rPr>
              <a:t>changes </a:t>
            </a:r>
            <a:r>
              <a:rPr sz="2000" b="1" spc="-15" dirty="0">
                <a:solidFill>
                  <a:srgbClr val="AC1F22"/>
                </a:solidFill>
                <a:latin typeface="Calibri"/>
                <a:cs typeface="Calibri"/>
              </a:rPr>
              <a:t>to </a:t>
            </a:r>
            <a:r>
              <a:rPr sz="2000" b="1" spc="-10" dirty="0">
                <a:solidFill>
                  <a:srgbClr val="AC1F22"/>
                </a:solidFill>
                <a:latin typeface="Calibri"/>
                <a:cs typeface="Calibri"/>
              </a:rPr>
              <a:t>your  </a:t>
            </a:r>
            <a:r>
              <a:rPr sz="2000" b="1" spc="-5" dirty="0">
                <a:solidFill>
                  <a:srgbClr val="AC1F22"/>
                </a:solidFill>
                <a:latin typeface="Calibri"/>
                <a:cs typeface="Calibri"/>
              </a:rPr>
              <a:t>benefits without </a:t>
            </a:r>
            <a:r>
              <a:rPr sz="2000" b="1" dirty="0">
                <a:solidFill>
                  <a:srgbClr val="AC1F22"/>
                </a:solidFill>
                <a:latin typeface="Calibri"/>
                <a:cs typeface="Calibri"/>
              </a:rPr>
              <a:t>a </a:t>
            </a:r>
            <a:r>
              <a:rPr sz="2000" b="1" spc="-10" dirty="0">
                <a:solidFill>
                  <a:srgbClr val="AC1F22"/>
                </a:solidFill>
                <a:latin typeface="Calibri"/>
                <a:cs typeface="Calibri"/>
              </a:rPr>
              <a:t>Family Status</a:t>
            </a:r>
            <a:r>
              <a:rPr sz="2000" b="1" spc="-75" dirty="0">
                <a:solidFill>
                  <a:srgbClr val="AC1F2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AC1F22"/>
                </a:solidFill>
                <a:latin typeface="Calibri"/>
                <a:cs typeface="Calibri"/>
              </a:rPr>
              <a:t>Change.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Calibri"/>
              <a:cs typeface="Calibri"/>
            </a:endParaRPr>
          </a:p>
          <a:p>
            <a:pPr marL="76200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latin typeface="Calibri"/>
                <a:cs typeface="Calibri"/>
              </a:rPr>
              <a:t>Open </a:t>
            </a:r>
            <a:r>
              <a:rPr sz="1800" b="1" spc="-5" dirty="0">
                <a:latin typeface="Calibri"/>
                <a:cs typeface="Calibri"/>
              </a:rPr>
              <a:t>Enrollment begins </a:t>
            </a:r>
            <a:r>
              <a:rPr sz="1800" b="1" spc="-30" dirty="0">
                <a:latin typeface="Calibri"/>
                <a:cs typeface="Calibri"/>
              </a:rPr>
              <a:t>Tuesday, </a:t>
            </a:r>
            <a:r>
              <a:rPr sz="1800" b="1" spc="-5" dirty="0">
                <a:latin typeface="Calibri"/>
                <a:cs typeface="Calibri"/>
              </a:rPr>
              <a:t>November </a:t>
            </a:r>
            <a:r>
              <a:rPr sz="1800" b="1" dirty="0">
                <a:latin typeface="Calibri"/>
                <a:cs typeface="Calibri"/>
              </a:rPr>
              <a:t>14</a:t>
            </a:r>
            <a:r>
              <a:rPr sz="1800" b="1" baseline="25462" dirty="0">
                <a:latin typeface="Calibri"/>
                <a:cs typeface="Calibri"/>
              </a:rPr>
              <a:t>th </a:t>
            </a:r>
            <a:r>
              <a:rPr sz="1800" b="1" dirty="0">
                <a:latin typeface="Calibri"/>
                <a:cs typeface="Calibri"/>
              </a:rPr>
              <a:t>and </a:t>
            </a:r>
            <a:r>
              <a:rPr sz="1800" b="1" spc="-5" dirty="0">
                <a:latin typeface="Calibri"/>
                <a:cs typeface="Calibri"/>
              </a:rPr>
              <a:t>runs through </a:t>
            </a:r>
            <a:r>
              <a:rPr sz="1800" b="1" spc="-25" dirty="0">
                <a:latin typeface="Calibri"/>
                <a:cs typeface="Calibri"/>
              </a:rPr>
              <a:t>Wednesday,</a:t>
            </a:r>
            <a:r>
              <a:rPr sz="1800" b="1" spc="-5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November</a:t>
            </a:r>
            <a:endParaRPr sz="1800">
              <a:latin typeface="Calibri"/>
              <a:cs typeface="Calibri"/>
            </a:endParaRPr>
          </a:p>
          <a:p>
            <a:pPr marL="76200">
              <a:lnSpc>
                <a:spcPct val="100000"/>
              </a:lnSpc>
            </a:pPr>
            <a:r>
              <a:rPr sz="1800" b="1" spc="-5" dirty="0">
                <a:latin typeface="Calibri"/>
                <a:cs typeface="Calibri"/>
              </a:rPr>
              <a:t>22</a:t>
            </a:r>
            <a:r>
              <a:rPr sz="1800" b="1" spc="-7" baseline="25462" dirty="0">
                <a:latin typeface="Calibri"/>
                <a:cs typeface="Calibri"/>
              </a:rPr>
              <a:t>nd</a:t>
            </a:r>
            <a:r>
              <a:rPr sz="1800" b="1" spc="-5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Calibri"/>
              <a:cs typeface="Calibri"/>
            </a:endParaRPr>
          </a:p>
          <a:p>
            <a:pPr marL="76200">
              <a:lnSpc>
                <a:spcPct val="100000"/>
              </a:lnSpc>
              <a:spcBef>
                <a:spcPts val="5"/>
              </a:spcBef>
            </a:pPr>
            <a:r>
              <a:rPr sz="1800" b="1" spc="-20" dirty="0">
                <a:latin typeface="Calibri"/>
                <a:cs typeface="Calibri"/>
              </a:rPr>
              <a:t>Mid-Year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Changes</a:t>
            </a:r>
            <a:endParaRPr sz="1800">
              <a:latin typeface="Calibri"/>
              <a:cs typeface="Calibri"/>
            </a:endParaRPr>
          </a:p>
          <a:p>
            <a:pPr marL="762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For most </a:t>
            </a:r>
            <a:r>
              <a:rPr sz="1800" spc="-15" dirty="0">
                <a:latin typeface="Calibri"/>
                <a:cs typeface="Calibri"/>
              </a:rPr>
              <a:t>coverage, </a:t>
            </a:r>
            <a:r>
              <a:rPr sz="1800" spc="-10" dirty="0">
                <a:latin typeface="Calibri"/>
                <a:cs typeface="Calibri"/>
              </a:rPr>
              <a:t>you may </a:t>
            </a:r>
            <a:r>
              <a:rPr sz="1800" spc="-5" dirty="0">
                <a:latin typeface="Calibri"/>
                <a:cs typeface="Calibri"/>
              </a:rPr>
              <a:t>only </a:t>
            </a:r>
            <a:r>
              <a:rPr sz="1800" spc="-15" dirty="0">
                <a:latin typeface="Calibri"/>
                <a:cs typeface="Calibri"/>
              </a:rPr>
              <a:t>make </a:t>
            </a:r>
            <a:r>
              <a:rPr sz="1800" spc="-5" dirty="0">
                <a:latin typeface="Calibri"/>
                <a:cs typeface="Calibri"/>
              </a:rPr>
              <a:t>changes </a:t>
            </a:r>
            <a:r>
              <a:rPr sz="1800" spc="-10" dirty="0">
                <a:latin typeface="Calibri"/>
                <a:cs typeface="Calibri"/>
              </a:rPr>
              <a:t>to your </a:t>
            </a:r>
            <a:r>
              <a:rPr sz="1800" spc="-5" dirty="0">
                <a:latin typeface="Calibri"/>
                <a:cs typeface="Calibri"/>
              </a:rPr>
              <a:t>elections during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year </a:t>
            </a:r>
            <a:r>
              <a:rPr sz="1800" dirty="0">
                <a:latin typeface="Calibri"/>
                <a:cs typeface="Calibri"/>
              </a:rPr>
              <a:t>if </a:t>
            </a:r>
            <a:r>
              <a:rPr sz="1800" spc="-10" dirty="0">
                <a:latin typeface="Calibri"/>
                <a:cs typeface="Calibri"/>
              </a:rPr>
              <a:t>you</a:t>
            </a:r>
            <a:r>
              <a:rPr sz="1800" spc="2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have</a:t>
            </a:r>
            <a:endParaRPr sz="1800">
              <a:latin typeface="Calibri"/>
              <a:cs typeface="Calibri"/>
            </a:endParaRPr>
          </a:p>
          <a:p>
            <a:pPr marL="762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change in </a:t>
            </a:r>
            <a:r>
              <a:rPr sz="1800" spc="-10" dirty="0">
                <a:latin typeface="Calibri"/>
                <a:cs typeface="Calibri"/>
              </a:rPr>
              <a:t>family status. </a:t>
            </a:r>
            <a:r>
              <a:rPr sz="1800" spc="-15" dirty="0">
                <a:latin typeface="Calibri"/>
                <a:cs typeface="Calibri"/>
              </a:rPr>
              <a:t>Family </a:t>
            </a:r>
            <a:r>
              <a:rPr sz="1800" spc="-10" dirty="0">
                <a:latin typeface="Calibri"/>
                <a:cs typeface="Calibri"/>
              </a:rPr>
              <a:t>status </a:t>
            </a:r>
            <a:r>
              <a:rPr sz="1800" spc="-5" dirty="0">
                <a:latin typeface="Calibri"/>
                <a:cs typeface="Calibri"/>
              </a:rPr>
              <a:t>changes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include:</a:t>
            </a:r>
            <a:endParaRPr sz="1800">
              <a:latin typeface="Calibri"/>
              <a:cs typeface="Calibri"/>
            </a:endParaRPr>
          </a:p>
          <a:p>
            <a:pPr marL="233045" indent="-15748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233679" algn="l"/>
              </a:tabLst>
            </a:pPr>
            <a:r>
              <a:rPr sz="1800" spc="-5" dirty="0">
                <a:latin typeface="Calibri"/>
                <a:cs typeface="Calibri"/>
              </a:rPr>
              <a:t>Marriage, </a:t>
            </a:r>
            <a:r>
              <a:rPr sz="1800" spc="-10" dirty="0">
                <a:latin typeface="Calibri"/>
                <a:cs typeface="Calibri"/>
              </a:rPr>
              <a:t>divorce, </a:t>
            </a:r>
            <a:r>
              <a:rPr sz="1800" spc="-5" dirty="0">
                <a:latin typeface="Calibri"/>
                <a:cs typeface="Calibri"/>
              </a:rPr>
              <a:t>or </a:t>
            </a:r>
            <a:r>
              <a:rPr sz="1800" spc="-10" dirty="0">
                <a:latin typeface="Calibri"/>
                <a:cs typeface="Calibri"/>
              </a:rPr>
              <a:t>legal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separation.</a:t>
            </a:r>
            <a:endParaRPr sz="1800">
              <a:latin typeface="Calibri"/>
              <a:cs typeface="Calibri"/>
            </a:endParaRPr>
          </a:p>
          <a:p>
            <a:pPr marL="76200" marR="586740">
              <a:lnSpc>
                <a:spcPts val="2140"/>
              </a:lnSpc>
              <a:spcBef>
                <a:spcPts val="90"/>
              </a:spcBef>
              <a:buFont typeface="Symbol"/>
              <a:buChar char=""/>
              <a:tabLst>
                <a:tab pos="233679" algn="l"/>
              </a:tabLst>
            </a:pPr>
            <a:r>
              <a:rPr sz="1800" spc="-5" dirty="0">
                <a:latin typeface="Calibri"/>
                <a:cs typeface="Calibri"/>
              </a:rPr>
              <a:t>Gain or loss of </a:t>
            </a:r>
            <a:r>
              <a:rPr sz="1800" dirty="0">
                <a:latin typeface="Calibri"/>
                <a:cs typeface="Calibri"/>
              </a:rPr>
              <a:t>an </a:t>
            </a:r>
            <a:r>
              <a:rPr sz="1800" spc="-5" dirty="0">
                <a:latin typeface="Calibri"/>
                <a:cs typeface="Calibri"/>
              </a:rPr>
              <a:t>eligible dependent </a:t>
            </a:r>
            <a:r>
              <a:rPr sz="1800" spc="-15" dirty="0">
                <a:latin typeface="Calibri"/>
                <a:cs typeface="Calibri"/>
              </a:rPr>
              <a:t>for </a:t>
            </a:r>
            <a:r>
              <a:rPr sz="1800" spc="-5" dirty="0">
                <a:latin typeface="Calibri"/>
                <a:cs typeface="Calibri"/>
              </a:rPr>
              <a:t>reasons such </a:t>
            </a:r>
            <a:r>
              <a:rPr sz="1800" dirty="0">
                <a:latin typeface="Calibri"/>
                <a:cs typeface="Calibri"/>
              </a:rPr>
              <a:t>as </a:t>
            </a:r>
            <a:r>
              <a:rPr sz="1800" spc="-5" dirty="0">
                <a:latin typeface="Calibri"/>
                <a:cs typeface="Calibri"/>
              </a:rPr>
              <a:t>birth, adoption, </a:t>
            </a:r>
            <a:r>
              <a:rPr sz="1800" spc="-10" dirty="0">
                <a:latin typeface="Calibri"/>
                <a:cs typeface="Calibri"/>
              </a:rPr>
              <a:t>court </a:t>
            </a:r>
            <a:r>
              <a:rPr sz="1800" spc="-35" dirty="0">
                <a:latin typeface="Calibri"/>
                <a:cs typeface="Calibri"/>
              </a:rPr>
              <a:t>order,  </a:t>
            </a:r>
            <a:r>
              <a:rPr sz="1800" spc="-20" dirty="0">
                <a:latin typeface="Calibri"/>
                <a:cs typeface="Calibri"/>
              </a:rPr>
              <a:t>disability, </a:t>
            </a:r>
            <a:r>
              <a:rPr sz="1800" spc="-5" dirty="0">
                <a:latin typeface="Calibri"/>
                <a:cs typeface="Calibri"/>
              </a:rPr>
              <a:t>death, marriage, or reaching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5" dirty="0">
                <a:latin typeface="Calibri"/>
                <a:cs typeface="Calibri"/>
              </a:rPr>
              <a:t>dependent </a:t>
            </a:r>
            <a:r>
              <a:rPr sz="1800" spc="-10" dirty="0">
                <a:latin typeface="Calibri"/>
                <a:cs typeface="Calibri"/>
              </a:rPr>
              <a:t>child </a:t>
            </a:r>
            <a:r>
              <a:rPr sz="1800" spc="-5" dirty="0">
                <a:latin typeface="Calibri"/>
                <a:cs typeface="Calibri"/>
              </a:rPr>
              <a:t>age</a:t>
            </a:r>
            <a:r>
              <a:rPr sz="1800" spc="1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limit.</a:t>
            </a:r>
            <a:endParaRPr sz="1800">
              <a:latin typeface="Calibri"/>
              <a:cs typeface="Calibri"/>
            </a:endParaRPr>
          </a:p>
          <a:p>
            <a:pPr marL="233045" indent="-157480">
              <a:lnSpc>
                <a:spcPts val="2110"/>
              </a:lnSpc>
              <a:buFont typeface="Symbol"/>
              <a:buChar char=""/>
              <a:tabLst>
                <a:tab pos="233679" algn="l"/>
              </a:tabLst>
            </a:pPr>
            <a:r>
              <a:rPr sz="1800" spc="-5" dirty="0">
                <a:latin typeface="Calibri"/>
                <a:cs typeface="Calibri"/>
              </a:rPr>
              <a:t>Changes </a:t>
            </a:r>
            <a:r>
              <a:rPr sz="1800" dirty="0">
                <a:latin typeface="Calibri"/>
                <a:cs typeface="Calibri"/>
              </a:rPr>
              <a:t>in </a:t>
            </a:r>
            <a:r>
              <a:rPr sz="1800" spc="-10" dirty="0">
                <a:latin typeface="Calibri"/>
                <a:cs typeface="Calibri"/>
              </a:rPr>
              <a:t>your </a:t>
            </a:r>
            <a:r>
              <a:rPr sz="1800" spc="-15" dirty="0">
                <a:latin typeface="Calibri"/>
                <a:cs typeface="Calibri"/>
              </a:rPr>
              <a:t>spouse’s </a:t>
            </a:r>
            <a:r>
              <a:rPr sz="1800" spc="-5" dirty="0">
                <a:latin typeface="Calibri"/>
                <a:cs typeface="Calibri"/>
              </a:rPr>
              <a:t>employment </a:t>
            </a:r>
            <a:r>
              <a:rPr sz="1800" spc="-10" dirty="0">
                <a:latin typeface="Calibri"/>
                <a:cs typeface="Calibri"/>
              </a:rPr>
              <a:t>affecting </a:t>
            </a:r>
            <a:r>
              <a:rPr sz="1800" spc="-5" dirty="0">
                <a:latin typeface="Calibri"/>
                <a:cs typeface="Calibri"/>
              </a:rPr>
              <a:t>benefit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eligibility.</a:t>
            </a:r>
            <a:endParaRPr sz="1800">
              <a:latin typeface="Calibri"/>
              <a:cs typeface="Calibri"/>
            </a:endParaRPr>
          </a:p>
          <a:p>
            <a:pPr marL="233045" indent="-157480">
              <a:lnSpc>
                <a:spcPts val="2150"/>
              </a:lnSpc>
              <a:buFont typeface="Symbol"/>
              <a:buChar char=""/>
              <a:tabLst>
                <a:tab pos="233679" algn="l"/>
              </a:tabLst>
            </a:pPr>
            <a:r>
              <a:rPr sz="1800" spc="-5" dirty="0">
                <a:latin typeface="Calibri"/>
                <a:cs typeface="Calibri"/>
              </a:rPr>
              <a:t>Changes </a:t>
            </a:r>
            <a:r>
              <a:rPr sz="1800" dirty="0">
                <a:latin typeface="Calibri"/>
                <a:cs typeface="Calibri"/>
              </a:rPr>
              <a:t>in </a:t>
            </a:r>
            <a:r>
              <a:rPr sz="1800" spc="-10" dirty="0">
                <a:latin typeface="Calibri"/>
                <a:cs typeface="Calibri"/>
              </a:rPr>
              <a:t>your </a:t>
            </a:r>
            <a:r>
              <a:rPr sz="1800" spc="-15" dirty="0">
                <a:latin typeface="Calibri"/>
                <a:cs typeface="Calibri"/>
              </a:rPr>
              <a:t>spouse’s </a:t>
            </a:r>
            <a:r>
              <a:rPr sz="1800" spc="-5" dirty="0">
                <a:latin typeface="Calibri"/>
                <a:cs typeface="Calibri"/>
              </a:rPr>
              <a:t>benefit </a:t>
            </a:r>
            <a:r>
              <a:rPr sz="1800" spc="-15" dirty="0">
                <a:latin typeface="Calibri"/>
                <a:cs typeface="Calibri"/>
              </a:rPr>
              <a:t>coverage </a:t>
            </a:r>
            <a:r>
              <a:rPr sz="1800" spc="-5" dirty="0">
                <a:latin typeface="Calibri"/>
                <a:cs typeface="Calibri"/>
              </a:rPr>
              <a:t>with </a:t>
            </a:r>
            <a:r>
              <a:rPr sz="1800" dirty="0">
                <a:latin typeface="Calibri"/>
                <a:cs typeface="Calibri"/>
              </a:rPr>
              <a:t>another </a:t>
            </a:r>
            <a:r>
              <a:rPr sz="1800" spc="-5" dirty="0">
                <a:latin typeface="Calibri"/>
                <a:cs typeface="Calibri"/>
              </a:rPr>
              <a:t>employer that </a:t>
            </a:r>
            <a:r>
              <a:rPr sz="1800" spc="-15" dirty="0">
                <a:latin typeface="Calibri"/>
                <a:cs typeface="Calibri"/>
              </a:rPr>
              <a:t>affects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benefit</a:t>
            </a:r>
            <a:endParaRPr sz="1800">
              <a:latin typeface="Calibri"/>
              <a:cs typeface="Calibri"/>
            </a:endParaRPr>
          </a:p>
          <a:p>
            <a:pPr marL="76200">
              <a:lnSpc>
                <a:spcPts val="2150"/>
              </a:lnSpc>
            </a:pPr>
            <a:r>
              <a:rPr sz="1800" spc="-15" dirty="0">
                <a:latin typeface="Calibri"/>
                <a:cs typeface="Calibri"/>
              </a:rPr>
              <a:t>eligibility.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Calibri"/>
              <a:cs typeface="Calibri"/>
            </a:endParaRPr>
          </a:p>
          <a:p>
            <a:pPr marL="76200" marR="100965">
              <a:lnSpc>
                <a:spcPct val="100000"/>
              </a:lnSpc>
            </a:pPr>
            <a:r>
              <a:rPr sz="1800" spc="-50" dirty="0">
                <a:latin typeface="Calibri"/>
                <a:cs typeface="Calibri"/>
              </a:rPr>
              <a:t>You </a:t>
            </a:r>
            <a:r>
              <a:rPr sz="1800" spc="-10" dirty="0">
                <a:latin typeface="Calibri"/>
                <a:cs typeface="Calibri"/>
              </a:rPr>
              <a:t>have </a:t>
            </a:r>
            <a:r>
              <a:rPr sz="1800" dirty="0">
                <a:latin typeface="Calibri"/>
                <a:cs typeface="Calibri"/>
              </a:rPr>
              <a:t>31 </a:t>
            </a:r>
            <a:r>
              <a:rPr sz="1800" spc="-15" dirty="0">
                <a:latin typeface="Calibri"/>
                <a:cs typeface="Calibri"/>
              </a:rPr>
              <a:t>days </a:t>
            </a:r>
            <a:r>
              <a:rPr sz="1800" spc="-10" dirty="0">
                <a:latin typeface="Calibri"/>
                <a:cs typeface="Calibri"/>
              </a:rPr>
              <a:t>from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5" dirty="0">
                <a:latin typeface="Calibri"/>
                <a:cs typeface="Calibri"/>
              </a:rPr>
              <a:t>date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dirty="0">
                <a:latin typeface="Calibri"/>
                <a:cs typeface="Calibri"/>
              </a:rPr>
              <a:t>a change in </a:t>
            </a:r>
            <a:r>
              <a:rPr sz="1800" spc="-10" dirty="0">
                <a:latin typeface="Calibri"/>
                <a:cs typeface="Calibri"/>
              </a:rPr>
              <a:t>family </a:t>
            </a:r>
            <a:r>
              <a:rPr sz="1800" spc="-15" dirty="0">
                <a:latin typeface="Calibri"/>
                <a:cs typeface="Calibri"/>
              </a:rPr>
              <a:t>status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spc="-5" dirty="0">
                <a:latin typeface="Calibri"/>
                <a:cs typeface="Calibri"/>
              </a:rPr>
              <a:t>submit </a:t>
            </a:r>
            <a:r>
              <a:rPr sz="1800" dirty="0">
                <a:latin typeface="Calibri"/>
                <a:cs typeface="Calibri"/>
              </a:rPr>
              <a:t>an </a:t>
            </a:r>
            <a:r>
              <a:rPr sz="1800" spc="-5" dirty="0">
                <a:latin typeface="Calibri"/>
                <a:cs typeface="Calibri"/>
              </a:rPr>
              <a:t>enrollment </a:t>
            </a:r>
            <a:r>
              <a:rPr sz="1800" dirty="0">
                <a:latin typeface="Calibri"/>
                <a:cs typeface="Calibri"/>
              </a:rPr>
              <a:t>change  </a:t>
            </a:r>
            <a:r>
              <a:rPr sz="1800" spc="-15" dirty="0">
                <a:latin typeface="Calibri"/>
                <a:cs typeface="Calibri"/>
              </a:rPr>
              <a:t>form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0" dirty="0">
                <a:latin typeface="Calibri"/>
                <a:cs typeface="Calibri"/>
              </a:rPr>
              <a:t>documentation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family </a:t>
            </a:r>
            <a:r>
              <a:rPr sz="1800" spc="-15" dirty="0">
                <a:latin typeface="Calibri"/>
                <a:cs typeface="Calibri"/>
              </a:rPr>
              <a:t>status </a:t>
            </a:r>
            <a:r>
              <a:rPr sz="1800" spc="-5" dirty="0">
                <a:latin typeface="Calibri"/>
                <a:cs typeface="Calibri"/>
              </a:rPr>
              <a:t>change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spc="-5" dirty="0">
                <a:latin typeface="Calibri"/>
                <a:cs typeface="Calibri"/>
              </a:rPr>
              <a:t>Human</a:t>
            </a:r>
            <a:r>
              <a:rPr sz="1800" spc="114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Resources.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6217" y="200405"/>
            <a:ext cx="4115435" cy="106807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85"/>
              </a:spcBef>
            </a:pPr>
            <a:r>
              <a:rPr sz="3600" b="0" spc="-5" dirty="0">
                <a:solidFill>
                  <a:srgbClr val="AC1F22"/>
                </a:solidFill>
                <a:latin typeface="Calibri"/>
                <a:cs typeface="Calibri"/>
              </a:rPr>
              <a:t>Medical </a:t>
            </a:r>
            <a:r>
              <a:rPr sz="3600" b="0" dirty="0">
                <a:solidFill>
                  <a:srgbClr val="AC1F22"/>
                </a:solidFill>
                <a:latin typeface="Calibri"/>
                <a:cs typeface="Calibri"/>
              </a:rPr>
              <a:t>–</a:t>
            </a:r>
            <a:r>
              <a:rPr sz="3600" b="0" spc="-60" dirty="0">
                <a:solidFill>
                  <a:srgbClr val="AC1F22"/>
                </a:solidFill>
                <a:latin typeface="Calibri"/>
                <a:cs typeface="Calibri"/>
              </a:rPr>
              <a:t> </a:t>
            </a:r>
            <a:r>
              <a:rPr sz="3600" b="0" spc="-15" dirty="0">
                <a:solidFill>
                  <a:srgbClr val="AC1F22"/>
                </a:solidFill>
                <a:latin typeface="Calibri"/>
                <a:cs typeface="Calibri"/>
              </a:rPr>
              <a:t>Healthgram  </a:t>
            </a:r>
            <a:r>
              <a:rPr sz="3600" b="0" spc="-5" dirty="0">
                <a:solidFill>
                  <a:srgbClr val="AC1F22"/>
                </a:solidFill>
                <a:latin typeface="Calibri"/>
                <a:cs typeface="Calibri"/>
              </a:rPr>
              <a:t>(Cigna</a:t>
            </a:r>
            <a:r>
              <a:rPr sz="3600" b="0" spc="-15" dirty="0">
                <a:solidFill>
                  <a:srgbClr val="AC1F22"/>
                </a:solidFill>
                <a:latin typeface="Calibri"/>
                <a:cs typeface="Calibri"/>
              </a:rPr>
              <a:t> network)</a:t>
            </a:r>
            <a:endParaRPr sz="36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93141" y="1799589"/>
          <a:ext cx="8364220" cy="4441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1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1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1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72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EAB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  <a:spcBef>
                          <a:spcPts val="125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Copay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Plan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EAB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  <a:spcBef>
                          <a:spcPts val="125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High Deductible Health</a:t>
                      </a:r>
                      <a:r>
                        <a:rPr sz="120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Plan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EAB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028"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Deductible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622935" algn="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Ind $3,500 |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Fam</a:t>
                      </a:r>
                      <a:r>
                        <a:rPr sz="12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$7,000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Ind $3,000 |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Fam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$6,000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Deductible</a:t>
                      </a:r>
                      <a:r>
                        <a:rPr sz="12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Type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Embedded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Embedded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631"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Coinsurance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61150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Plan 70% | Member</a:t>
                      </a:r>
                      <a:r>
                        <a:rPr sz="12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30%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Plan 100% | Member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725"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Out of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Pocket</a:t>
                      </a:r>
                      <a:r>
                        <a:rPr sz="12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Maximum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585470" algn="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Ind $5,000 |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Fam</a:t>
                      </a:r>
                      <a:r>
                        <a:rPr sz="12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$10,000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Ind $3,000 |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Fam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$6,000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Preventive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Care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86868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Covered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at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100%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Covered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at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100%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745"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Physician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Office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Visit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728345" marR="720725" indent="168910">
                        <a:lnSpc>
                          <a:spcPts val="144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PCP - $30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copay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Specialist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- $70</a:t>
                      </a:r>
                      <a:r>
                        <a:rPr sz="12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copay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Deductible, then</a:t>
                      </a:r>
                      <a:r>
                        <a:rPr sz="12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Urgent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Care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72707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Deductible, then</a:t>
                      </a:r>
                      <a:r>
                        <a:rPr sz="12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30%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Deductible, then</a:t>
                      </a:r>
                      <a:r>
                        <a:rPr sz="12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Emergency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Room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$500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copay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Deductible, then</a:t>
                      </a:r>
                      <a:r>
                        <a:rPr sz="12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442"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Hospital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Services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72707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Deductible, then</a:t>
                      </a:r>
                      <a:r>
                        <a:rPr sz="12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30%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Deductible, then</a:t>
                      </a:r>
                      <a:r>
                        <a:rPr sz="12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6756"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X-ray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Laboratory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7270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Deductible, then</a:t>
                      </a:r>
                      <a:r>
                        <a:rPr sz="12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30%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Deductible, then</a:t>
                      </a:r>
                      <a:r>
                        <a:rPr sz="12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921257">
                <a:tc>
                  <a:txBody>
                    <a:bodyPr/>
                    <a:lstStyle/>
                    <a:p>
                      <a:pPr marL="6985">
                        <a:lnSpc>
                          <a:spcPts val="143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Prescription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Drug</a:t>
                      </a:r>
                      <a:r>
                        <a:rPr sz="12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Coverage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698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Tier</a:t>
                      </a:r>
                      <a:r>
                        <a:rPr sz="12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698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Tier</a:t>
                      </a:r>
                      <a:r>
                        <a:rPr sz="12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698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Tier</a:t>
                      </a:r>
                      <a:r>
                        <a:rPr sz="12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6985">
                        <a:lnSpc>
                          <a:spcPts val="14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Tier</a:t>
                      </a:r>
                      <a:r>
                        <a:rPr sz="12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7569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$10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copay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906780" marR="899160" indent="16002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$45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Copay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50% up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2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$100  50% up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2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$100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Deductible, then</a:t>
                      </a:r>
                      <a:r>
                        <a:rPr sz="12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7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C1F22"/>
                    </a:solidFill>
                  </a:tcPr>
                </a:tc>
                <a:tc>
                  <a:txBody>
                    <a:bodyPr/>
                    <a:lstStyle/>
                    <a:p>
                      <a:pPr marR="629285" algn="r">
                        <a:lnSpc>
                          <a:spcPts val="1395"/>
                        </a:lnSpc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Employee Monthly</a:t>
                      </a:r>
                      <a:r>
                        <a:rPr sz="12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Cost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C1F2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5"/>
                        </a:lnSpc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Employee Monthly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Cost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C1F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839">
                <a:tc>
                  <a:txBody>
                    <a:bodyPr/>
                    <a:lstStyle/>
                    <a:p>
                      <a:pPr marL="6985">
                        <a:lnSpc>
                          <a:spcPts val="1395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Employee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5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$126.50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9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$92.00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9788">
                <a:tc>
                  <a:txBody>
                    <a:bodyPr/>
                    <a:lstStyle/>
                    <a:p>
                      <a:pPr marL="6985">
                        <a:lnSpc>
                          <a:spcPts val="1395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Employee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+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Spouse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5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$747.50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95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$707.25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9788">
                <a:tc>
                  <a:txBody>
                    <a:bodyPr/>
                    <a:lstStyle/>
                    <a:p>
                      <a:pPr marL="6985">
                        <a:lnSpc>
                          <a:spcPts val="1395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Employee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+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Children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5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$460.00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5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$425.50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9788">
                <a:tc>
                  <a:txBody>
                    <a:bodyPr/>
                    <a:lstStyle/>
                    <a:p>
                      <a:pPr marL="6985">
                        <a:lnSpc>
                          <a:spcPts val="1395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Family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$1,265.00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9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$1,201.75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Health</a:t>
            </a:r>
            <a:r>
              <a:rPr spc="-80" dirty="0"/>
              <a:t> </a:t>
            </a:r>
            <a:r>
              <a:rPr spc="-15" dirty="0"/>
              <a:t>Savings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03396" y="1199133"/>
            <a:ext cx="1736725" cy="650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100" b="0" spc="-5" dirty="0">
                <a:latin typeface="Calibri Light"/>
                <a:cs typeface="Calibri Light"/>
              </a:rPr>
              <a:t>Ac</a:t>
            </a:r>
            <a:r>
              <a:rPr sz="4100" b="0" spc="-40" dirty="0">
                <a:latin typeface="Calibri Light"/>
                <a:cs typeface="Calibri Light"/>
              </a:rPr>
              <a:t>c</a:t>
            </a:r>
            <a:r>
              <a:rPr sz="4100" b="0" spc="-5" dirty="0">
                <a:latin typeface="Calibri Light"/>
                <a:cs typeface="Calibri Light"/>
              </a:rPr>
              <a:t>ou</a:t>
            </a:r>
            <a:r>
              <a:rPr sz="4100" b="0" spc="-35" dirty="0">
                <a:latin typeface="Calibri Light"/>
                <a:cs typeface="Calibri Light"/>
              </a:rPr>
              <a:t>n</a:t>
            </a:r>
            <a:r>
              <a:rPr sz="4100" b="0" dirty="0">
                <a:latin typeface="Calibri Light"/>
                <a:cs typeface="Calibri Light"/>
              </a:rPr>
              <a:t>t</a:t>
            </a:r>
            <a:endParaRPr sz="41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03396" y="2440051"/>
            <a:ext cx="1060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12860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44060" y="2471927"/>
            <a:ext cx="1579245" cy="26098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2010"/>
              </a:lnSpc>
            </a:pPr>
            <a:r>
              <a:rPr sz="1800" b="1" dirty="0">
                <a:solidFill>
                  <a:srgbClr val="212860"/>
                </a:solidFill>
                <a:latin typeface="Lucida Sans"/>
                <a:cs typeface="Lucida Sans"/>
              </a:rPr>
              <a:t>Saves</a:t>
            </a:r>
            <a:r>
              <a:rPr sz="1800" b="1" spc="-85" dirty="0">
                <a:solidFill>
                  <a:srgbClr val="212860"/>
                </a:solidFill>
                <a:latin typeface="Lucida Sans"/>
                <a:cs typeface="Lucida Sans"/>
              </a:rPr>
              <a:t> </a:t>
            </a:r>
            <a:r>
              <a:rPr sz="1800" b="1" dirty="0">
                <a:solidFill>
                  <a:srgbClr val="212860"/>
                </a:solidFill>
                <a:latin typeface="Lucida Sans"/>
                <a:cs typeface="Lucida Sans"/>
              </a:rPr>
              <a:t>Money</a:t>
            </a:r>
            <a:endParaRPr sz="180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11114" y="2440051"/>
            <a:ext cx="19856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12860"/>
                </a:solidFill>
                <a:latin typeface="Lucida Sans"/>
                <a:cs typeface="Lucida Sans"/>
              </a:rPr>
              <a:t>– </a:t>
            </a:r>
            <a:r>
              <a:rPr sz="1800" spc="-5" dirty="0">
                <a:solidFill>
                  <a:srgbClr val="212860"/>
                </a:solidFill>
                <a:latin typeface="Lucida Sans"/>
                <a:cs typeface="Lucida Sans"/>
              </a:rPr>
              <a:t>HDHP </a:t>
            </a:r>
            <a:r>
              <a:rPr sz="1800" dirty="0">
                <a:solidFill>
                  <a:srgbClr val="212860"/>
                </a:solidFill>
                <a:latin typeface="Lucida Sans"/>
                <a:cs typeface="Lucida Sans"/>
              </a:rPr>
              <a:t>has</a:t>
            </a:r>
            <a:r>
              <a:rPr sz="1800" spc="-45" dirty="0">
                <a:solidFill>
                  <a:srgbClr val="212860"/>
                </a:solidFill>
                <a:latin typeface="Lucida Sans"/>
                <a:cs typeface="Lucida Sans"/>
              </a:rPr>
              <a:t> </a:t>
            </a:r>
            <a:r>
              <a:rPr sz="1800" dirty="0">
                <a:solidFill>
                  <a:srgbClr val="212860"/>
                </a:solidFill>
                <a:latin typeface="Lucida Sans"/>
                <a:cs typeface="Lucida Sans"/>
              </a:rPr>
              <a:t>lower</a:t>
            </a:r>
            <a:endParaRPr sz="1800">
              <a:latin typeface="Lucida Sans"/>
              <a:cs typeface="Lucida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31996" y="2686939"/>
            <a:ext cx="4154170" cy="546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50"/>
              </a:lnSpc>
              <a:spcBef>
                <a:spcPts val="100"/>
              </a:spcBef>
            </a:pPr>
            <a:r>
              <a:rPr sz="1800" spc="-5" dirty="0">
                <a:solidFill>
                  <a:srgbClr val="212860"/>
                </a:solidFill>
                <a:latin typeface="Lucida Sans"/>
                <a:cs typeface="Lucida Sans"/>
              </a:rPr>
              <a:t>premiums, so </a:t>
            </a:r>
            <a:r>
              <a:rPr sz="1800" dirty="0">
                <a:solidFill>
                  <a:srgbClr val="212860"/>
                </a:solidFill>
                <a:latin typeface="Lucida Sans"/>
                <a:cs typeface="Lucida Sans"/>
              </a:rPr>
              <a:t>less </a:t>
            </a:r>
            <a:r>
              <a:rPr sz="1800" spc="-5" dirty="0">
                <a:solidFill>
                  <a:srgbClr val="212860"/>
                </a:solidFill>
                <a:latin typeface="Lucida Sans"/>
                <a:cs typeface="Lucida Sans"/>
              </a:rPr>
              <a:t>money out of</a:t>
            </a:r>
            <a:r>
              <a:rPr sz="1800" spc="-85" dirty="0">
                <a:solidFill>
                  <a:srgbClr val="212860"/>
                </a:solidFill>
                <a:latin typeface="Lucida Sans"/>
                <a:cs typeface="Lucida Sans"/>
              </a:rPr>
              <a:t> </a:t>
            </a:r>
            <a:r>
              <a:rPr sz="1800" spc="-5" dirty="0">
                <a:solidFill>
                  <a:srgbClr val="212860"/>
                </a:solidFill>
                <a:latin typeface="Lucida Sans"/>
                <a:cs typeface="Lucida Sans"/>
              </a:rPr>
              <a:t>your</a:t>
            </a:r>
            <a:endParaRPr sz="1800">
              <a:latin typeface="Lucida Sans"/>
              <a:cs typeface="Lucida Sans"/>
            </a:endParaRPr>
          </a:p>
          <a:p>
            <a:pPr marL="12700">
              <a:lnSpc>
                <a:spcPts val="2050"/>
              </a:lnSpc>
            </a:pPr>
            <a:r>
              <a:rPr sz="1800" spc="-5" dirty="0">
                <a:solidFill>
                  <a:srgbClr val="212860"/>
                </a:solidFill>
                <a:latin typeface="Lucida Sans"/>
                <a:cs typeface="Lucida Sans"/>
              </a:rPr>
              <a:t>paycheck.</a:t>
            </a:r>
            <a:endParaRPr sz="1800">
              <a:latin typeface="Lucida Sans"/>
              <a:cs typeface="Lucida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03396" y="3307460"/>
            <a:ext cx="1060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12860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44060" y="3339084"/>
            <a:ext cx="978535" cy="26098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2010"/>
              </a:lnSpc>
            </a:pPr>
            <a:r>
              <a:rPr sz="1800" b="1" spc="-5" dirty="0">
                <a:solidFill>
                  <a:srgbClr val="212860"/>
                </a:solidFill>
                <a:latin typeface="Lucida Sans"/>
                <a:cs typeface="Lucida Sans"/>
              </a:rPr>
              <a:t>P</a:t>
            </a:r>
            <a:r>
              <a:rPr sz="1800" b="1" spc="10" dirty="0">
                <a:solidFill>
                  <a:srgbClr val="212860"/>
                </a:solidFill>
                <a:latin typeface="Lucida Sans"/>
                <a:cs typeface="Lucida Sans"/>
              </a:rPr>
              <a:t>o</a:t>
            </a:r>
            <a:r>
              <a:rPr sz="1800" b="1" spc="-15" dirty="0">
                <a:solidFill>
                  <a:srgbClr val="212860"/>
                </a:solidFill>
                <a:latin typeface="Lucida Sans"/>
                <a:cs typeface="Lucida Sans"/>
              </a:rPr>
              <a:t>r</a:t>
            </a:r>
            <a:r>
              <a:rPr sz="1800" b="1" spc="20" dirty="0">
                <a:solidFill>
                  <a:srgbClr val="212860"/>
                </a:solidFill>
                <a:latin typeface="Lucida Sans"/>
                <a:cs typeface="Lucida Sans"/>
              </a:rPr>
              <a:t>t</a:t>
            </a:r>
            <a:r>
              <a:rPr sz="1800" b="1" dirty="0">
                <a:solidFill>
                  <a:srgbClr val="212860"/>
                </a:solidFill>
                <a:latin typeface="Lucida Sans"/>
                <a:cs typeface="Lucida Sans"/>
              </a:rPr>
              <a:t>a</a:t>
            </a:r>
            <a:r>
              <a:rPr sz="1800" b="1" spc="-10" dirty="0">
                <a:solidFill>
                  <a:srgbClr val="212860"/>
                </a:solidFill>
                <a:latin typeface="Lucida Sans"/>
                <a:cs typeface="Lucida Sans"/>
              </a:rPr>
              <a:t>bl</a:t>
            </a:r>
            <a:r>
              <a:rPr sz="1800" b="1" dirty="0">
                <a:solidFill>
                  <a:srgbClr val="212860"/>
                </a:solidFill>
                <a:latin typeface="Lucida Sans"/>
                <a:cs typeface="Lucida Sans"/>
              </a:rPr>
              <a:t>e</a:t>
            </a:r>
            <a:endParaRPr sz="1800">
              <a:latin typeface="Lucida Sans"/>
              <a:cs typeface="Lucida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79238" y="3307460"/>
            <a:ext cx="33312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12860"/>
                </a:solidFill>
                <a:latin typeface="Lucida Sans"/>
                <a:cs typeface="Lucida Sans"/>
              </a:rPr>
              <a:t>– Funds </a:t>
            </a:r>
            <a:r>
              <a:rPr sz="1800" spc="-5" dirty="0">
                <a:solidFill>
                  <a:srgbClr val="212860"/>
                </a:solidFill>
                <a:latin typeface="Lucida Sans"/>
                <a:cs typeface="Lucida Sans"/>
              </a:rPr>
              <a:t>in </a:t>
            </a:r>
            <a:r>
              <a:rPr sz="1800" spc="5" dirty="0">
                <a:solidFill>
                  <a:srgbClr val="212860"/>
                </a:solidFill>
                <a:latin typeface="Lucida Sans"/>
                <a:cs typeface="Lucida Sans"/>
              </a:rPr>
              <a:t>the </a:t>
            </a:r>
            <a:r>
              <a:rPr sz="1800" spc="-5" dirty="0">
                <a:solidFill>
                  <a:srgbClr val="212860"/>
                </a:solidFill>
                <a:latin typeface="Lucida Sans"/>
                <a:cs typeface="Lucida Sans"/>
              </a:rPr>
              <a:t>account </a:t>
            </a:r>
            <a:r>
              <a:rPr sz="1800" dirty="0">
                <a:solidFill>
                  <a:srgbClr val="212860"/>
                </a:solidFill>
                <a:latin typeface="Lucida Sans"/>
                <a:cs typeface="Lucida Sans"/>
              </a:rPr>
              <a:t>stay</a:t>
            </a:r>
            <a:r>
              <a:rPr sz="1800" spc="-110" dirty="0">
                <a:solidFill>
                  <a:srgbClr val="212860"/>
                </a:solidFill>
                <a:latin typeface="Lucida Sans"/>
                <a:cs typeface="Lucida Sans"/>
              </a:rPr>
              <a:t> </a:t>
            </a:r>
            <a:r>
              <a:rPr sz="1800" dirty="0">
                <a:solidFill>
                  <a:srgbClr val="212860"/>
                </a:solidFill>
                <a:latin typeface="Lucida Sans"/>
                <a:cs typeface="Lucida Sans"/>
              </a:rPr>
              <a:t>in</a:t>
            </a:r>
            <a:endParaRPr sz="1800">
              <a:latin typeface="Lucida Sans"/>
              <a:cs typeface="Lucida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31996" y="3554348"/>
            <a:ext cx="4545965" cy="79375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>
              <a:lnSpc>
                <a:spcPts val="1939"/>
              </a:lnSpc>
              <a:spcBef>
                <a:spcPts val="345"/>
              </a:spcBef>
            </a:pPr>
            <a:r>
              <a:rPr sz="1800" spc="5" dirty="0">
                <a:solidFill>
                  <a:srgbClr val="212860"/>
                </a:solidFill>
                <a:latin typeface="Lucida Sans"/>
                <a:cs typeface="Lucida Sans"/>
              </a:rPr>
              <a:t>the </a:t>
            </a:r>
            <a:r>
              <a:rPr sz="1800" spc="-5" dirty="0">
                <a:solidFill>
                  <a:srgbClr val="212860"/>
                </a:solidFill>
                <a:latin typeface="Lucida Sans"/>
                <a:cs typeface="Lucida Sans"/>
              </a:rPr>
              <a:t>account year over year </a:t>
            </a:r>
            <a:r>
              <a:rPr sz="1800" dirty="0">
                <a:solidFill>
                  <a:srgbClr val="212860"/>
                </a:solidFill>
                <a:latin typeface="Lucida Sans"/>
                <a:cs typeface="Lucida Sans"/>
              </a:rPr>
              <a:t>and </a:t>
            </a:r>
            <a:r>
              <a:rPr sz="1800" spc="5" dirty="0">
                <a:solidFill>
                  <a:srgbClr val="212860"/>
                </a:solidFill>
                <a:latin typeface="Lucida Sans"/>
                <a:cs typeface="Lucida Sans"/>
              </a:rPr>
              <a:t>are </a:t>
            </a:r>
            <a:r>
              <a:rPr sz="1800" spc="-10" dirty="0">
                <a:solidFill>
                  <a:srgbClr val="212860"/>
                </a:solidFill>
                <a:latin typeface="Lucida Sans"/>
                <a:cs typeface="Lucida Sans"/>
              </a:rPr>
              <a:t>yours  </a:t>
            </a:r>
            <a:r>
              <a:rPr sz="1800" spc="10" dirty="0">
                <a:solidFill>
                  <a:srgbClr val="212860"/>
                </a:solidFill>
                <a:latin typeface="Lucida Sans"/>
                <a:cs typeface="Lucida Sans"/>
              </a:rPr>
              <a:t>to </a:t>
            </a:r>
            <a:r>
              <a:rPr sz="1800" dirty="0">
                <a:solidFill>
                  <a:srgbClr val="212860"/>
                </a:solidFill>
                <a:latin typeface="Lucida Sans"/>
                <a:cs typeface="Lucida Sans"/>
              </a:rPr>
              <a:t>keep, even if </a:t>
            </a:r>
            <a:r>
              <a:rPr sz="1800" spc="-5" dirty="0">
                <a:solidFill>
                  <a:srgbClr val="212860"/>
                </a:solidFill>
                <a:latin typeface="Lucida Sans"/>
                <a:cs typeface="Lucida Sans"/>
              </a:rPr>
              <a:t>you </a:t>
            </a:r>
            <a:r>
              <a:rPr sz="1800" dirty="0">
                <a:solidFill>
                  <a:srgbClr val="212860"/>
                </a:solidFill>
                <a:latin typeface="Lucida Sans"/>
                <a:cs typeface="Lucida Sans"/>
              </a:rPr>
              <a:t>leave </a:t>
            </a:r>
            <a:r>
              <a:rPr sz="1800" spc="-5" dirty="0">
                <a:solidFill>
                  <a:srgbClr val="212860"/>
                </a:solidFill>
                <a:latin typeface="Lucida Sans"/>
                <a:cs typeface="Lucida Sans"/>
              </a:rPr>
              <a:t>the company  or</a:t>
            </a:r>
            <a:r>
              <a:rPr sz="1800" spc="-10" dirty="0">
                <a:solidFill>
                  <a:srgbClr val="212860"/>
                </a:solidFill>
                <a:latin typeface="Lucida Sans"/>
                <a:cs typeface="Lucida Sans"/>
              </a:rPr>
              <a:t> </a:t>
            </a:r>
            <a:r>
              <a:rPr sz="1800" dirty="0">
                <a:solidFill>
                  <a:srgbClr val="212860"/>
                </a:solidFill>
                <a:latin typeface="Lucida Sans"/>
                <a:cs typeface="Lucida Sans"/>
              </a:rPr>
              <a:t>retire.</a:t>
            </a:r>
            <a:endParaRPr sz="1800">
              <a:latin typeface="Lucida Sans"/>
              <a:cs typeface="Lucida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03396" y="4421885"/>
            <a:ext cx="1060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12860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44060" y="4453128"/>
            <a:ext cx="1210310" cy="26098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2014"/>
              </a:lnSpc>
            </a:pPr>
            <a:r>
              <a:rPr sz="1800" b="1" spc="5" dirty="0">
                <a:solidFill>
                  <a:srgbClr val="212860"/>
                </a:solidFill>
                <a:latin typeface="Lucida Sans"/>
                <a:cs typeface="Lucida Sans"/>
              </a:rPr>
              <a:t>Tax</a:t>
            </a:r>
            <a:r>
              <a:rPr sz="1800" b="1" spc="-80" dirty="0">
                <a:solidFill>
                  <a:srgbClr val="212860"/>
                </a:solidFill>
                <a:latin typeface="Lucida Sans"/>
                <a:cs typeface="Lucida Sans"/>
              </a:rPr>
              <a:t> </a:t>
            </a:r>
            <a:r>
              <a:rPr sz="1800" b="1" dirty="0">
                <a:solidFill>
                  <a:srgbClr val="212860"/>
                </a:solidFill>
                <a:latin typeface="Lucida Sans"/>
                <a:cs typeface="Lucida Sans"/>
              </a:rPr>
              <a:t>Saver</a:t>
            </a:r>
            <a:endParaRPr sz="1800">
              <a:latin typeface="Lucida Sans"/>
              <a:cs typeface="Lucida San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42305" y="4421885"/>
            <a:ext cx="28390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12860"/>
                </a:solidFill>
                <a:latin typeface="Lucida Sans"/>
                <a:cs typeface="Lucida Sans"/>
              </a:rPr>
              <a:t>– Contributions </a:t>
            </a:r>
            <a:r>
              <a:rPr sz="1800" spc="5" dirty="0">
                <a:solidFill>
                  <a:srgbClr val="212860"/>
                </a:solidFill>
                <a:latin typeface="Lucida Sans"/>
                <a:cs typeface="Lucida Sans"/>
              </a:rPr>
              <a:t>are</a:t>
            </a:r>
            <a:r>
              <a:rPr sz="1800" spc="-114" dirty="0">
                <a:solidFill>
                  <a:srgbClr val="212860"/>
                </a:solidFill>
                <a:latin typeface="Lucida Sans"/>
                <a:cs typeface="Lucida Sans"/>
              </a:rPr>
              <a:t> </a:t>
            </a:r>
            <a:r>
              <a:rPr sz="1800" spc="-5" dirty="0">
                <a:solidFill>
                  <a:srgbClr val="212860"/>
                </a:solidFill>
                <a:latin typeface="Lucida Sans"/>
                <a:cs typeface="Lucida Sans"/>
              </a:rPr>
              <a:t>made</a:t>
            </a:r>
            <a:endParaRPr sz="1800">
              <a:latin typeface="Lucida Sans"/>
              <a:cs typeface="Lucida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31996" y="4668773"/>
            <a:ext cx="4375150" cy="128016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 marR="5080">
              <a:lnSpc>
                <a:spcPct val="89300"/>
              </a:lnSpc>
              <a:spcBef>
                <a:spcPts val="330"/>
              </a:spcBef>
            </a:pPr>
            <a:r>
              <a:rPr sz="1800" spc="5" dirty="0">
                <a:solidFill>
                  <a:srgbClr val="212860"/>
                </a:solidFill>
                <a:latin typeface="Lucida Sans"/>
                <a:cs typeface="Lucida Sans"/>
              </a:rPr>
              <a:t>with </a:t>
            </a:r>
            <a:r>
              <a:rPr sz="1800" dirty="0">
                <a:solidFill>
                  <a:srgbClr val="212860"/>
                </a:solidFill>
                <a:latin typeface="Lucida Sans"/>
                <a:cs typeface="Lucida Sans"/>
              </a:rPr>
              <a:t>pre-tax dollars, </a:t>
            </a:r>
            <a:r>
              <a:rPr sz="1800" spc="-5" dirty="0">
                <a:solidFill>
                  <a:srgbClr val="212860"/>
                </a:solidFill>
                <a:latin typeface="Lucida Sans"/>
                <a:cs typeface="Lucida Sans"/>
              </a:rPr>
              <a:t>funds </a:t>
            </a:r>
            <a:r>
              <a:rPr sz="1800" dirty="0">
                <a:solidFill>
                  <a:srgbClr val="212860"/>
                </a:solidFill>
                <a:latin typeface="Lucida Sans"/>
                <a:cs typeface="Lucida Sans"/>
              </a:rPr>
              <a:t>used </a:t>
            </a:r>
            <a:r>
              <a:rPr sz="1800" spc="-10" dirty="0">
                <a:solidFill>
                  <a:srgbClr val="212860"/>
                </a:solidFill>
                <a:latin typeface="Lucida Sans"/>
                <a:cs typeface="Lucida Sans"/>
              </a:rPr>
              <a:t>for  </a:t>
            </a:r>
            <a:r>
              <a:rPr sz="1800" dirty="0">
                <a:solidFill>
                  <a:srgbClr val="212860"/>
                </a:solidFill>
                <a:latin typeface="Lucida Sans"/>
                <a:cs typeface="Lucida Sans"/>
              </a:rPr>
              <a:t>qualified expenses </a:t>
            </a:r>
            <a:r>
              <a:rPr sz="1800" spc="5" dirty="0">
                <a:solidFill>
                  <a:srgbClr val="212860"/>
                </a:solidFill>
                <a:latin typeface="Lucida Sans"/>
                <a:cs typeface="Lucida Sans"/>
              </a:rPr>
              <a:t>are </a:t>
            </a:r>
            <a:r>
              <a:rPr sz="1800" dirty="0">
                <a:solidFill>
                  <a:srgbClr val="212860"/>
                </a:solidFill>
                <a:latin typeface="Lucida Sans"/>
                <a:cs typeface="Lucida Sans"/>
              </a:rPr>
              <a:t>withdrawn  without </a:t>
            </a:r>
            <a:r>
              <a:rPr sz="1800" spc="-5" dirty="0">
                <a:solidFill>
                  <a:srgbClr val="212860"/>
                </a:solidFill>
                <a:latin typeface="Lucida Sans"/>
                <a:cs typeface="Lucida Sans"/>
              </a:rPr>
              <a:t>being </a:t>
            </a:r>
            <a:r>
              <a:rPr sz="1800" dirty="0">
                <a:solidFill>
                  <a:srgbClr val="212860"/>
                </a:solidFill>
                <a:latin typeface="Lucida Sans"/>
                <a:cs typeface="Lucida Sans"/>
              </a:rPr>
              <a:t>taxed, and any earnings  </a:t>
            </a:r>
            <a:r>
              <a:rPr sz="1800" spc="-5" dirty="0">
                <a:solidFill>
                  <a:srgbClr val="212860"/>
                </a:solidFill>
                <a:latin typeface="Lucida Sans"/>
                <a:cs typeface="Lucida Sans"/>
              </a:rPr>
              <a:t>you </a:t>
            </a:r>
            <a:r>
              <a:rPr sz="1800" spc="5" dirty="0">
                <a:solidFill>
                  <a:srgbClr val="212860"/>
                </a:solidFill>
                <a:latin typeface="Lucida Sans"/>
                <a:cs typeface="Lucida Sans"/>
              </a:rPr>
              <a:t>get </a:t>
            </a:r>
            <a:r>
              <a:rPr sz="1800" spc="-5" dirty="0">
                <a:solidFill>
                  <a:srgbClr val="212860"/>
                </a:solidFill>
                <a:latin typeface="Lucida Sans"/>
                <a:cs typeface="Lucida Sans"/>
              </a:rPr>
              <a:t>from </a:t>
            </a:r>
            <a:r>
              <a:rPr sz="1800" dirty="0">
                <a:solidFill>
                  <a:srgbClr val="212860"/>
                </a:solidFill>
                <a:latin typeface="Lucida Sans"/>
                <a:cs typeface="Lucida Sans"/>
              </a:rPr>
              <a:t>investing </a:t>
            </a:r>
            <a:r>
              <a:rPr sz="1800" spc="5" dirty="0">
                <a:solidFill>
                  <a:srgbClr val="212860"/>
                </a:solidFill>
                <a:latin typeface="Lucida Sans"/>
                <a:cs typeface="Lucida Sans"/>
              </a:rPr>
              <a:t>within </a:t>
            </a:r>
            <a:r>
              <a:rPr sz="1800" spc="-5" dirty="0">
                <a:solidFill>
                  <a:srgbClr val="212860"/>
                </a:solidFill>
                <a:latin typeface="Lucida Sans"/>
                <a:cs typeface="Lucida Sans"/>
              </a:rPr>
              <a:t>your</a:t>
            </a:r>
            <a:r>
              <a:rPr sz="1800" spc="-185" dirty="0">
                <a:solidFill>
                  <a:srgbClr val="212860"/>
                </a:solidFill>
                <a:latin typeface="Lucida Sans"/>
                <a:cs typeface="Lucida Sans"/>
              </a:rPr>
              <a:t> </a:t>
            </a:r>
            <a:r>
              <a:rPr sz="1800" dirty="0">
                <a:solidFill>
                  <a:srgbClr val="212860"/>
                </a:solidFill>
                <a:latin typeface="Lucida Sans"/>
                <a:cs typeface="Lucida Sans"/>
              </a:rPr>
              <a:t>HSA  </a:t>
            </a:r>
            <a:r>
              <a:rPr sz="1800" spc="5" dirty="0">
                <a:solidFill>
                  <a:srgbClr val="212860"/>
                </a:solidFill>
                <a:latin typeface="Lucida Sans"/>
                <a:cs typeface="Lucida Sans"/>
              </a:rPr>
              <a:t>are </a:t>
            </a:r>
            <a:r>
              <a:rPr sz="1800" dirty="0">
                <a:solidFill>
                  <a:srgbClr val="212860"/>
                </a:solidFill>
                <a:latin typeface="Lucida Sans"/>
                <a:cs typeface="Lucida Sans"/>
              </a:rPr>
              <a:t>also </a:t>
            </a:r>
            <a:r>
              <a:rPr sz="1800" spc="-5" dirty="0">
                <a:solidFill>
                  <a:srgbClr val="212860"/>
                </a:solidFill>
                <a:latin typeface="Lucida Sans"/>
                <a:cs typeface="Lucida Sans"/>
              </a:rPr>
              <a:t>not</a:t>
            </a:r>
            <a:r>
              <a:rPr sz="1800" spc="-60" dirty="0">
                <a:solidFill>
                  <a:srgbClr val="212860"/>
                </a:solidFill>
                <a:latin typeface="Lucida Sans"/>
                <a:cs typeface="Lucida Sans"/>
              </a:rPr>
              <a:t> </a:t>
            </a:r>
            <a:r>
              <a:rPr sz="1800" dirty="0">
                <a:solidFill>
                  <a:srgbClr val="212860"/>
                </a:solidFill>
                <a:latin typeface="Lucida Sans"/>
                <a:cs typeface="Lucida Sans"/>
              </a:rPr>
              <a:t>taxed.</a:t>
            </a:r>
            <a:endParaRPr sz="1800">
              <a:latin typeface="Lucida Sans"/>
              <a:cs typeface="Lucida San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0"/>
            <a:ext cx="3476243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10761" y="2116073"/>
            <a:ext cx="4732020" cy="0"/>
          </a:xfrm>
          <a:custGeom>
            <a:avLst/>
            <a:gdLst/>
            <a:ahLst/>
            <a:cxnLst/>
            <a:rect l="l" t="t" r="r" b="b"/>
            <a:pathLst>
              <a:path w="4732020">
                <a:moveTo>
                  <a:pt x="0" y="0"/>
                </a:moveTo>
                <a:lnTo>
                  <a:pt x="4732020" y="0"/>
                </a:lnTo>
              </a:path>
            </a:pathLst>
          </a:custGeom>
          <a:ln w="19050">
            <a:solidFill>
              <a:srgbClr val="E487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6217" y="372618"/>
            <a:ext cx="69297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solidFill>
                  <a:srgbClr val="AC1F22"/>
                </a:solidFill>
                <a:latin typeface="Calibri"/>
                <a:cs typeface="Calibri"/>
              </a:rPr>
              <a:t>Health </a:t>
            </a:r>
            <a:r>
              <a:rPr sz="4400" b="0" spc="-10" dirty="0">
                <a:solidFill>
                  <a:srgbClr val="AC1F22"/>
                </a:solidFill>
                <a:latin typeface="Calibri"/>
                <a:cs typeface="Calibri"/>
              </a:rPr>
              <a:t>Savings </a:t>
            </a:r>
            <a:r>
              <a:rPr sz="4400" b="0" spc="-15" dirty="0">
                <a:solidFill>
                  <a:srgbClr val="AC1F22"/>
                </a:solidFill>
                <a:latin typeface="Calibri"/>
                <a:cs typeface="Calibri"/>
              </a:rPr>
              <a:t>Account </a:t>
            </a:r>
            <a:r>
              <a:rPr sz="4400" b="0" spc="-10" dirty="0">
                <a:solidFill>
                  <a:srgbClr val="AC1F22"/>
                </a:solidFill>
                <a:latin typeface="Calibri"/>
                <a:cs typeface="Calibri"/>
              </a:rPr>
              <a:t>(con’t)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7542" y="1759966"/>
            <a:ext cx="7348855" cy="43580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ts val="3335"/>
              </a:lnSpc>
              <a:spcBef>
                <a:spcPts val="9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solidFill>
                  <a:srgbClr val="6C6D70"/>
                </a:solidFill>
                <a:latin typeface="Calibri"/>
                <a:cs typeface="Calibri"/>
              </a:rPr>
              <a:t>Contribution Limits </a:t>
            </a:r>
            <a:r>
              <a:rPr sz="2800" spc="-25" dirty="0">
                <a:solidFill>
                  <a:srgbClr val="6C6D70"/>
                </a:solidFill>
                <a:latin typeface="Calibri"/>
                <a:cs typeface="Calibri"/>
              </a:rPr>
              <a:t>for</a:t>
            </a:r>
            <a:r>
              <a:rPr sz="2800" spc="70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6C6D70"/>
                </a:solidFill>
                <a:latin typeface="Calibri"/>
                <a:cs typeface="Calibri"/>
              </a:rPr>
              <a:t>2023</a:t>
            </a:r>
            <a:endParaRPr sz="2800">
              <a:latin typeface="Calibri"/>
              <a:cs typeface="Calibri"/>
            </a:endParaRPr>
          </a:p>
          <a:p>
            <a:pPr marL="697865" lvl="1" indent="-228600">
              <a:lnSpc>
                <a:spcPts val="2810"/>
              </a:lnSpc>
              <a:buFont typeface="Arial"/>
              <a:buChar char="•"/>
              <a:tabLst>
                <a:tab pos="698500" algn="l"/>
              </a:tabLst>
            </a:pPr>
            <a:r>
              <a:rPr sz="2400" spc="-5" dirty="0">
                <a:solidFill>
                  <a:srgbClr val="6C6D70"/>
                </a:solidFill>
                <a:latin typeface="Calibri"/>
                <a:cs typeface="Calibri"/>
              </a:rPr>
              <a:t>Individual </a:t>
            </a:r>
            <a:r>
              <a:rPr sz="2400" spc="-15" dirty="0">
                <a:solidFill>
                  <a:srgbClr val="6C6D70"/>
                </a:solidFill>
                <a:latin typeface="Calibri"/>
                <a:cs typeface="Calibri"/>
              </a:rPr>
              <a:t>Coverage </a:t>
            </a:r>
            <a:r>
              <a:rPr sz="2400" dirty="0">
                <a:solidFill>
                  <a:srgbClr val="6C6D70"/>
                </a:solidFill>
                <a:latin typeface="Calibri"/>
                <a:cs typeface="Calibri"/>
              </a:rPr>
              <a:t>-</a:t>
            </a:r>
            <a:r>
              <a:rPr sz="2400" spc="15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6C6D70"/>
                </a:solidFill>
                <a:latin typeface="Calibri"/>
                <a:cs typeface="Calibri"/>
              </a:rPr>
              <a:t>$3,850</a:t>
            </a:r>
            <a:endParaRPr sz="2400">
              <a:latin typeface="Calibri"/>
              <a:cs typeface="Calibri"/>
            </a:endParaRPr>
          </a:p>
          <a:p>
            <a:pPr marL="697865" lvl="1" indent="-228600">
              <a:lnSpc>
                <a:spcPts val="2800"/>
              </a:lnSpc>
              <a:buFont typeface="Arial"/>
              <a:buChar char="•"/>
              <a:tabLst>
                <a:tab pos="698500" algn="l"/>
              </a:tabLst>
            </a:pPr>
            <a:r>
              <a:rPr sz="2400" spc="-15" dirty="0">
                <a:solidFill>
                  <a:srgbClr val="6C6D70"/>
                </a:solidFill>
                <a:latin typeface="Calibri"/>
                <a:cs typeface="Calibri"/>
              </a:rPr>
              <a:t>Any </a:t>
            </a:r>
            <a:r>
              <a:rPr sz="2400" spc="-5" dirty="0">
                <a:solidFill>
                  <a:srgbClr val="6C6D70"/>
                </a:solidFill>
                <a:latin typeface="Calibri"/>
                <a:cs typeface="Calibri"/>
              </a:rPr>
              <a:t>Dependent </a:t>
            </a:r>
            <a:r>
              <a:rPr sz="2400" spc="-15" dirty="0">
                <a:solidFill>
                  <a:srgbClr val="6C6D70"/>
                </a:solidFill>
                <a:latin typeface="Calibri"/>
                <a:cs typeface="Calibri"/>
              </a:rPr>
              <a:t>Coverage </a:t>
            </a:r>
            <a:r>
              <a:rPr sz="2400" dirty="0">
                <a:solidFill>
                  <a:srgbClr val="6C6D70"/>
                </a:solidFill>
                <a:latin typeface="Calibri"/>
                <a:cs typeface="Calibri"/>
              </a:rPr>
              <a:t>-</a:t>
            </a:r>
            <a:r>
              <a:rPr sz="2400" spc="30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6C6D70"/>
                </a:solidFill>
                <a:latin typeface="Calibri"/>
                <a:cs typeface="Calibri"/>
              </a:rPr>
              <a:t>$7,750</a:t>
            </a:r>
            <a:endParaRPr sz="2400">
              <a:latin typeface="Calibri"/>
              <a:cs typeface="Calibri"/>
            </a:endParaRPr>
          </a:p>
          <a:p>
            <a:pPr marL="697865" lvl="1" indent="-228600">
              <a:lnSpc>
                <a:spcPts val="2845"/>
              </a:lnSpc>
              <a:buFont typeface="Arial"/>
              <a:buChar char="•"/>
              <a:tabLst>
                <a:tab pos="698500" algn="l"/>
              </a:tabLst>
            </a:pPr>
            <a:r>
              <a:rPr sz="2400" spc="-10" dirty="0">
                <a:solidFill>
                  <a:srgbClr val="6C6D70"/>
                </a:solidFill>
                <a:latin typeface="Calibri"/>
                <a:cs typeface="Calibri"/>
              </a:rPr>
              <a:t>Age </a:t>
            </a:r>
            <a:r>
              <a:rPr sz="2400" dirty="0">
                <a:solidFill>
                  <a:srgbClr val="6C6D70"/>
                </a:solidFill>
                <a:latin typeface="Calibri"/>
                <a:cs typeface="Calibri"/>
              </a:rPr>
              <a:t>55 </a:t>
            </a:r>
            <a:r>
              <a:rPr sz="2400" spc="-5" dirty="0">
                <a:solidFill>
                  <a:srgbClr val="6C6D70"/>
                </a:solidFill>
                <a:latin typeface="Calibri"/>
                <a:cs typeface="Calibri"/>
              </a:rPr>
              <a:t>or Older </a:t>
            </a:r>
            <a:r>
              <a:rPr sz="2400" dirty="0">
                <a:solidFill>
                  <a:srgbClr val="6C6D70"/>
                </a:solidFill>
                <a:latin typeface="Calibri"/>
                <a:cs typeface="Calibri"/>
              </a:rPr>
              <a:t>- </a:t>
            </a:r>
            <a:r>
              <a:rPr sz="2400" spc="-5" dirty="0">
                <a:solidFill>
                  <a:srgbClr val="6C6D70"/>
                </a:solidFill>
                <a:latin typeface="Calibri"/>
                <a:cs typeface="Calibri"/>
              </a:rPr>
              <a:t>$1,000 </a:t>
            </a:r>
            <a:r>
              <a:rPr sz="2400" spc="-15" dirty="0">
                <a:solidFill>
                  <a:srgbClr val="6C6D70"/>
                </a:solidFill>
                <a:latin typeface="Calibri"/>
                <a:cs typeface="Calibri"/>
              </a:rPr>
              <a:t>catch </a:t>
            </a:r>
            <a:r>
              <a:rPr sz="2400" spc="-5" dirty="0">
                <a:solidFill>
                  <a:srgbClr val="6C6D70"/>
                </a:solidFill>
                <a:latin typeface="Calibri"/>
                <a:cs typeface="Calibri"/>
              </a:rPr>
              <a:t>up</a:t>
            </a:r>
            <a:r>
              <a:rPr sz="2400" spc="-45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6C6D70"/>
                </a:solidFill>
                <a:latin typeface="Calibri"/>
                <a:cs typeface="Calibri"/>
              </a:rPr>
              <a:t>contribution</a:t>
            </a:r>
            <a:endParaRPr sz="24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6C6D70"/>
              </a:buClr>
              <a:buFont typeface="Arial"/>
              <a:buChar char="•"/>
            </a:pPr>
            <a:endParaRPr sz="2550">
              <a:latin typeface="Calibri"/>
              <a:cs typeface="Calibri"/>
            </a:endParaRPr>
          </a:p>
          <a:p>
            <a:pPr marL="241300" indent="-228600">
              <a:lnSpc>
                <a:spcPts val="3329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solidFill>
                  <a:srgbClr val="6C6D70"/>
                </a:solidFill>
                <a:latin typeface="Calibri"/>
                <a:cs typeface="Calibri"/>
              </a:rPr>
              <a:t>Eligibility </a:t>
            </a:r>
            <a:r>
              <a:rPr sz="2800" spc="-20" dirty="0">
                <a:solidFill>
                  <a:srgbClr val="6C6D70"/>
                </a:solidFill>
                <a:latin typeface="Calibri"/>
                <a:cs typeface="Calibri"/>
              </a:rPr>
              <a:t>to </a:t>
            </a:r>
            <a:r>
              <a:rPr sz="2800" spc="-15" dirty="0">
                <a:solidFill>
                  <a:srgbClr val="6C6D70"/>
                </a:solidFill>
                <a:latin typeface="Calibri"/>
                <a:cs typeface="Calibri"/>
              </a:rPr>
              <a:t>Contribute </a:t>
            </a:r>
            <a:r>
              <a:rPr sz="2800" spc="-20" dirty="0">
                <a:solidFill>
                  <a:srgbClr val="6C6D70"/>
                </a:solidFill>
                <a:latin typeface="Calibri"/>
                <a:cs typeface="Calibri"/>
              </a:rPr>
              <a:t>to </a:t>
            </a:r>
            <a:r>
              <a:rPr sz="2800" dirty="0">
                <a:solidFill>
                  <a:srgbClr val="6C6D70"/>
                </a:solidFill>
                <a:latin typeface="Calibri"/>
                <a:cs typeface="Calibri"/>
              </a:rPr>
              <a:t>an</a:t>
            </a:r>
            <a:r>
              <a:rPr sz="2800" spc="80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6C6D70"/>
                </a:solidFill>
                <a:latin typeface="Calibri"/>
                <a:cs typeface="Calibri"/>
              </a:rPr>
              <a:t>HSA</a:t>
            </a:r>
            <a:endParaRPr sz="2800">
              <a:latin typeface="Calibri"/>
              <a:cs typeface="Calibri"/>
            </a:endParaRPr>
          </a:p>
          <a:p>
            <a:pPr marL="697865" lvl="1" indent="-228600">
              <a:lnSpc>
                <a:spcPts val="2810"/>
              </a:lnSpc>
              <a:buFont typeface="Arial"/>
              <a:buChar char="•"/>
              <a:tabLst>
                <a:tab pos="698500" algn="l"/>
              </a:tabLst>
            </a:pPr>
            <a:r>
              <a:rPr sz="2400" spc="-10" dirty="0">
                <a:solidFill>
                  <a:srgbClr val="6C6D70"/>
                </a:solidFill>
                <a:latin typeface="Calibri"/>
                <a:cs typeface="Calibri"/>
              </a:rPr>
              <a:t>Must </a:t>
            </a:r>
            <a:r>
              <a:rPr sz="2400" spc="-5" dirty="0">
                <a:solidFill>
                  <a:srgbClr val="6C6D70"/>
                </a:solidFill>
                <a:latin typeface="Calibri"/>
                <a:cs typeface="Calibri"/>
              </a:rPr>
              <a:t>be </a:t>
            </a:r>
            <a:r>
              <a:rPr sz="2400" spc="-10" dirty="0">
                <a:solidFill>
                  <a:srgbClr val="6C6D70"/>
                </a:solidFill>
                <a:latin typeface="Calibri"/>
                <a:cs typeface="Calibri"/>
              </a:rPr>
              <a:t>enrolled </a:t>
            </a:r>
            <a:r>
              <a:rPr sz="2400" dirty="0">
                <a:solidFill>
                  <a:srgbClr val="6C6D70"/>
                </a:solidFill>
                <a:latin typeface="Calibri"/>
                <a:cs typeface="Calibri"/>
              </a:rPr>
              <a:t>in an</a:t>
            </a:r>
            <a:r>
              <a:rPr sz="2400" spc="-15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6C6D70"/>
                </a:solidFill>
                <a:latin typeface="Calibri"/>
                <a:cs typeface="Calibri"/>
              </a:rPr>
              <a:t>HDHP</a:t>
            </a:r>
            <a:endParaRPr sz="2400">
              <a:latin typeface="Calibri"/>
              <a:cs typeface="Calibri"/>
            </a:endParaRPr>
          </a:p>
          <a:p>
            <a:pPr marL="697865" lvl="1" indent="-228600">
              <a:lnSpc>
                <a:spcPts val="2800"/>
              </a:lnSpc>
              <a:buFont typeface="Arial"/>
              <a:buChar char="•"/>
              <a:tabLst>
                <a:tab pos="698500" algn="l"/>
              </a:tabLst>
            </a:pPr>
            <a:r>
              <a:rPr sz="2400" spc="-5" dirty="0">
                <a:solidFill>
                  <a:srgbClr val="6C6D70"/>
                </a:solidFill>
                <a:latin typeface="Calibri"/>
                <a:cs typeface="Calibri"/>
              </a:rPr>
              <a:t>Cannot </a:t>
            </a:r>
            <a:r>
              <a:rPr sz="2400" spc="-20" dirty="0">
                <a:solidFill>
                  <a:srgbClr val="6C6D70"/>
                </a:solidFill>
                <a:latin typeface="Calibri"/>
                <a:cs typeface="Calibri"/>
              </a:rPr>
              <a:t>have </a:t>
            </a:r>
            <a:r>
              <a:rPr sz="2400" spc="-15" dirty="0">
                <a:solidFill>
                  <a:srgbClr val="6C6D70"/>
                </a:solidFill>
                <a:latin typeface="Calibri"/>
                <a:cs typeface="Calibri"/>
              </a:rPr>
              <a:t>any </a:t>
            </a:r>
            <a:r>
              <a:rPr sz="2400" spc="-5" dirty="0">
                <a:solidFill>
                  <a:srgbClr val="6C6D70"/>
                </a:solidFill>
                <a:latin typeface="Calibri"/>
                <a:cs typeface="Calibri"/>
              </a:rPr>
              <a:t>other health </a:t>
            </a:r>
            <a:r>
              <a:rPr sz="2400" spc="-20" dirty="0">
                <a:solidFill>
                  <a:srgbClr val="6C6D70"/>
                </a:solidFill>
                <a:latin typeface="Calibri"/>
                <a:cs typeface="Calibri"/>
              </a:rPr>
              <a:t>coverage</a:t>
            </a:r>
            <a:endParaRPr sz="2400">
              <a:latin typeface="Calibri"/>
              <a:cs typeface="Calibri"/>
            </a:endParaRPr>
          </a:p>
          <a:p>
            <a:pPr marL="697865" lvl="1" indent="-228600">
              <a:lnSpc>
                <a:spcPts val="2555"/>
              </a:lnSpc>
              <a:buFont typeface="Arial"/>
              <a:buChar char="•"/>
              <a:tabLst>
                <a:tab pos="698500" algn="l"/>
              </a:tabLst>
            </a:pPr>
            <a:r>
              <a:rPr sz="2400" spc="-5" dirty="0">
                <a:solidFill>
                  <a:srgbClr val="6C6D70"/>
                </a:solidFill>
                <a:latin typeface="Calibri"/>
                <a:cs typeface="Calibri"/>
              </a:rPr>
              <a:t>Cannot be </a:t>
            </a:r>
            <a:r>
              <a:rPr sz="2400" dirty="0">
                <a:solidFill>
                  <a:srgbClr val="6C6D70"/>
                </a:solidFill>
                <a:latin typeface="Calibri"/>
                <a:cs typeface="Calibri"/>
              </a:rPr>
              <a:t>claimed as a </a:t>
            </a:r>
            <a:r>
              <a:rPr sz="2400" spc="-5" dirty="0">
                <a:solidFill>
                  <a:srgbClr val="6C6D70"/>
                </a:solidFill>
                <a:latin typeface="Calibri"/>
                <a:cs typeface="Calibri"/>
              </a:rPr>
              <a:t>dependent </a:t>
            </a:r>
            <a:r>
              <a:rPr sz="2400" spc="-10" dirty="0">
                <a:solidFill>
                  <a:srgbClr val="6C6D70"/>
                </a:solidFill>
                <a:latin typeface="Calibri"/>
                <a:cs typeface="Calibri"/>
              </a:rPr>
              <a:t>on </a:t>
            </a:r>
            <a:r>
              <a:rPr sz="2400" spc="-5" dirty="0">
                <a:solidFill>
                  <a:srgbClr val="6C6D70"/>
                </a:solidFill>
                <a:latin typeface="Calibri"/>
                <a:cs typeface="Calibri"/>
              </a:rPr>
              <a:t>someone</a:t>
            </a:r>
            <a:r>
              <a:rPr sz="2400" spc="-30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6C6D70"/>
                </a:solidFill>
                <a:latin typeface="Calibri"/>
                <a:cs typeface="Calibri"/>
              </a:rPr>
              <a:t>else’s</a:t>
            </a:r>
            <a:endParaRPr sz="2400">
              <a:latin typeface="Calibri"/>
              <a:cs typeface="Calibri"/>
            </a:endParaRPr>
          </a:p>
          <a:p>
            <a:pPr marL="697865">
              <a:lnSpc>
                <a:spcPts val="2555"/>
              </a:lnSpc>
            </a:pPr>
            <a:r>
              <a:rPr sz="2400" spc="-20" dirty="0">
                <a:solidFill>
                  <a:srgbClr val="6C6D70"/>
                </a:solidFill>
                <a:latin typeface="Calibri"/>
                <a:cs typeface="Calibri"/>
              </a:rPr>
              <a:t>tax</a:t>
            </a:r>
            <a:r>
              <a:rPr sz="2400" spc="-30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6C6D70"/>
                </a:solidFill>
                <a:latin typeface="Calibri"/>
                <a:cs typeface="Calibri"/>
              </a:rPr>
              <a:t>return</a:t>
            </a:r>
            <a:endParaRPr sz="2400">
              <a:latin typeface="Calibri"/>
              <a:cs typeface="Calibri"/>
            </a:endParaRPr>
          </a:p>
          <a:p>
            <a:pPr marL="697865" lvl="1" indent="-228600">
              <a:lnSpc>
                <a:spcPts val="2555"/>
              </a:lnSpc>
              <a:buFont typeface="Arial"/>
              <a:buChar char="•"/>
              <a:tabLst>
                <a:tab pos="698500" algn="l"/>
              </a:tabLst>
            </a:pPr>
            <a:r>
              <a:rPr sz="2400" spc="-5" dirty="0">
                <a:solidFill>
                  <a:srgbClr val="6C6D70"/>
                </a:solidFill>
                <a:latin typeface="Calibri"/>
                <a:cs typeface="Calibri"/>
              </a:rPr>
              <a:t>Can’t </a:t>
            </a:r>
            <a:r>
              <a:rPr sz="2400" spc="-20" dirty="0">
                <a:solidFill>
                  <a:srgbClr val="6C6D70"/>
                </a:solidFill>
                <a:latin typeface="Calibri"/>
                <a:cs typeface="Calibri"/>
              </a:rPr>
              <a:t>have </a:t>
            </a:r>
            <a:r>
              <a:rPr sz="2400" spc="-5" dirty="0">
                <a:solidFill>
                  <a:srgbClr val="6C6D70"/>
                </a:solidFill>
                <a:latin typeface="Calibri"/>
                <a:cs typeface="Calibri"/>
              </a:rPr>
              <a:t>been </a:t>
            </a:r>
            <a:r>
              <a:rPr sz="2400" spc="-15" dirty="0">
                <a:solidFill>
                  <a:srgbClr val="6C6D70"/>
                </a:solidFill>
                <a:latin typeface="Calibri"/>
                <a:cs typeface="Calibri"/>
              </a:rPr>
              <a:t>treated at </a:t>
            </a:r>
            <a:r>
              <a:rPr sz="2400" dirty="0">
                <a:solidFill>
                  <a:srgbClr val="6C6D70"/>
                </a:solidFill>
                <a:latin typeface="Calibri"/>
                <a:cs typeface="Calibri"/>
              </a:rPr>
              <a:t>a </a:t>
            </a:r>
            <a:r>
              <a:rPr sz="2400" spc="-60" dirty="0">
                <a:solidFill>
                  <a:srgbClr val="6C6D70"/>
                </a:solidFill>
                <a:latin typeface="Calibri"/>
                <a:cs typeface="Calibri"/>
              </a:rPr>
              <a:t>VA </a:t>
            </a:r>
            <a:r>
              <a:rPr sz="2400" spc="-5" dirty="0">
                <a:solidFill>
                  <a:srgbClr val="6C6D70"/>
                </a:solidFill>
                <a:latin typeface="Calibri"/>
                <a:cs typeface="Calibri"/>
              </a:rPr>
              <a:t>Medical </a:t>
            </a:r>
            <a:r>
              <a:rPr sz="2400" spc="-10" dirty="0">
                <a:solidFill>
                  <a:srgbClr val="6C6D70"/>
                </a:solidFill>
                <a:latin typeface="Calibri"/>
                <a:cs typeface="Calibri"/>
              </a:rPr>
              <a:t>Center </a:t>
            </a:r>
            <a:r>
              <a:rPr sz="2400" dirty="0">
                <a:solidFill>
                  <a:srgbClr val="6C6D70"/>
                </a:solidFill>
                <a:latin typeface="Calibri"/>
                <a:cs typeface="Calibri"/>
              </a:rPr>
              <a:t>in</a:t>
            </a:r>
            <a:r>
              <a:rPr sz="2400" spc="65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6C6D70"/>
                </a:solidFill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  <a:p>
            <a:pPr marL="697865">
              <a:lnSpc>
                <a:spcPts val="2590"/>
              </a:lnSpc>
            </a:pPr>
            <a:r>
              <a:rPr sz="2400" spc="-10" dirty="0">
                <a:solidFill>
                  <a:srgbClr val="6C6D70"/>
                </a:solidFill>
                <a:latin typeface="Calibri"/>
                <a:cs typeface="Calibri"/>
              </a:rPr>
              <a:t>past </a:t>
            </a:r>
            <a:r>
              <a:rPr sz="2400" spc="-5" dirty="0">
                <a:solidFill>
                  <a:srgbClr val="6C6D70"/>
                </a:solidFill>
                <a:latin typeface="Calibri"/>
                <a:cs typeface="Calibri"/>
              </a:rPr>
              <a:t>90- </a:t>
            </a:r>
            <a:r>
              <a:rPr sz="2400" spc="-20" dirty="0">
                <a:solidFill>
                  <a:srgbClr val="6C6D70"/>
                </a:solidFill>
                <a:latin typeface="Calibri"/>
                <a:cs typeface="Calibri"/>
              </a:rPr>
              <a:t>days.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3479" y="364363"/>
            <a:ext cx="61785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15" dirty="0">
                <a:solidFill>
                  <a:srgbClr val="AC1F22"/>
                </a:solidFill>
                <a:latin typeface="Calibri"/>
                <a:cs typeface="Calibri"/>
              </a:rPr>
              <a:t>Flexible </a:t>
            </a:r>
            <a:r>
              <a:rPr sz="4400" b="0" spc="-5" dirty="0">
                <a:solidFill>
                  <a:srgbClr val="AC1F22"/>
                </a:solidFill>
                <a:latin typeface="Calibri"/>
                <a:cs typeface="Calibri"/>
              </a:rPr>
              <a:t>Spending</a:t>
            </a:r>
            <a:r>
              <a:rPr sz="4400" b="0" spc="-35" dirty="0">
                <a:solidFill>
                  <a:srgbClr val="AC1F22"/>
                </a:solidFill>
                <a:latin typeface="Calibri"/>
                <a:cs typeface="Calibri"/>
              </a:rPr>
              <a:t> </a:t>
            </a:r>
            <a:r>
              <a:rPr sz="4400" b="0" spc="-10" dirty="0">
                <a:solidFill>
                  <a:srgbClr val="AC1F22"/>
                </a:solidFill>
                <a:latin typeface="Calibri"/>
                <a:cs typeface="Calibri"/>
              </a:rPr>
              <a:t>Accounts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9066" y="2061717"/>
            <a:ext cx="19323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6C6D70"/>
                </a:solidFill>
                <a:latin typeface="Calibri"/>
                <a:cs typeface="Calibri"/>
              </a:rPr>
              <a:t>Healthcare</a:t>
            </a:r>
            <a:r>
              <a:rPr sz="2400" b="1" spc="-80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6C6D70"/>
                </a:solidFill>
                <a:latin typeface="Calibri"/>
                <a:cs typeface="Calibri"/>
              </a:rPr>
              <a:t>FSA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9066" y="2496058"/>
            <a:ext cx="3691254" cy="141605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240665" marR="26034" indent="-228600">
              <a:lnSpc>
                <a:spcPts val="1939"/>
              </a:lnSpc>
              <a:spcBef>
                <a:spcPts val="34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800" b="1" spc="-5" dirty="0">
                <a:solidFill>
                  <a:srgbClr val="6C6D70"/>
                </a:solidFill>
                <a:latin typeface="Calibri"/>
                <a:cs typeface="Calibri"/>
              </a:rPr>
              <a:t>Only </a:t>
            </a:r>
            <a:r>
              <a:rPr sz="1800" b="1" spc="-10" dirty="0">
                <a:solidFill>
                  <a:srgbClr val="6C6D70"/>
                </a:solidFill>
                <a:latin typeface="Calibri"/>
                <a:cs typeface="Calibri"/>
              </a:rPr>
              <a:t>for </a:t>
            </a:r>
            <a:r>
              <a:rPr sz="1800" b="1" dirty="0">
                <a:solidFill>
                  <a:srgbClr val="6C6D70"/>
                </a:solidFill>
                <a:latin typeface="Calibri"/>
                <a:cs typeface="Calibri"/>
              </a:rPr>
              <a:t>those </a:t>
            </a:r>
            <a:r>
              <a:rPr sz="1800" b="1" spc="-10" dirty="0">
                <a:solidFill>
                  <a:srgbClr val="6C6D70"/>
                </a:solidFill>
                <a:latin typeface="Calibri"/>
                <a:cs typeface="Calibri"/>
              </a:rPr>
              <a:t>enrolled </a:t>
            </a:r>
            <a:r>
              <a:rPr sz="1800" b="1" dirty="0">
                <a:solidFill>
                  <a:srgbClr val="6C6D70"/>
                </a:solidFill>
                <a:latin typeface="Calibri"/>
                <a:cs typeface="Calibri"/>
              </a:rPr>
              <a:t>in the</a:t>
            </a:r>
            <a:r>
              <a:rPr sz="1800" b="1" spc="-114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6C6D70"/>
                </a:solidFill>
                <a:latin typeface="Calibri"/>
                <a:cs typeface="Calibri"/>
              </a:rPr>
              <a:t>Copay  </a:t>
            </a:r>
            <a:r>
              <a:rPr sz="1800" b="1" spc="-5" dirty="0">
                <a:solidFill>
                  <a:srgbClr val="6C6D70"/>
                </a:solidFill>
                <a:latin typeface="Calibri"/>
                <a:cs typeface="Calibri"/>
              </a:rPr>
              <a:t>Plan</a:t>
            </a:r>
            <a:endParaRPr sz="1800">
              <a:latin typeface="Calibri"/>
              <a:cs typeface="Calibri"/>
            </a:endParaRPr>
          </a:p>
          <a:p>
            <a:pPr marL="240665" marR="5080" indent="-228600">
              <a:lnSpc>
                <a:spcPct val="90100"/>
              </a:lnSpc>
              <a:spcBef>
                <a:spcPts val="98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800" spc="-15" dirty="0">
                <a:solidFill>
                  <a:srgbClr val="6C6D70"/>
                </a:solidFill>
                <a:latin typeface="Calibri"/>
                <a:cs typeface="Calibri"/>
              </a:rPr>
              <a:t>Pre-tax </a:t>
            </a:r>
            <a:r>
              <a:rPr sz="1800" spc="-10" dirty="0">
                <a:solidFill>
                  <a:srgbClr val="6C6D70"/>
                </a:solidFill>
                <a:latin typeface="Calibri"/>
                <a:cs typeface="Calibri"/>
              </a:rPr>
              <a:t>dollars can </a:t>
            </a: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be </a:t>
            </a:r>
            <a:r>
              <a:rPr sz="1800" dirty="0">
                <a:solidFill>
                  <a:srgbClr val="6C6D70"/>
                </a:solidFill>
                <a:latin typeface="Calibri"/>
                <a:cs typeface="Calibri"/>
              </a:rPr>
              <a:t>used </a:t>
            </a:r>
            <a:r>
              <a:rPr sz="1800" spc="-10" dirty="0">
                <a:solidFill>
                  <a:srgbClr val="6C6D70"/>
                </a:solidFill>
                <a:latin typeface="Calibri"/>
                <a:cs typeface="Calibri"/>
              </a:rPr>
              <a:t>to </a:t>
            </a:r>
            <a:r>
              <a:rPr sz="1800" spc="-15" dirty="0">
                <a:solidFill>
                  <a:srgbClr val="6C6D70"/>
                </a:solidFill>
                <a:latin typeface="Calibri"/>
                <a:cs typeface="Calibri"/>
              </a:rPr>
              <a:t>pay for  </a:t>
            </a: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eligible medical, </a:t>
            </a:r>
            <a:r>
              <a:rPr sz="1800" spc="-10" dirty="0">
                <a:solidFill>
                  <a:srgbClr val="6C6D70"/>
                </a:solidFill>
                <a:latin typeface="Calibri"/>
                <a:cs typeface="Calibri"/>
              </a:rPr>
              <a:t>dental </a:t>
            </a: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or vision  expenses</a:t>
            </a:r>
            <a:r>
              <a:rPr sz="1800" b="1" spc="-5" dirty="0">
                <a:solidFill>
                  <a:srgbClr val="6C6D70"/>
                </a:solidFill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08652" y="2061717"/>
            <a:ext cx="26041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6C6D70"/>
                </a:solidFill>
                <a:latin typeface="Calibri"/>
                <a:cs typeface="Calibri"/>
              </a:rPr>
              <a:t>Limited </a:t>
            </a:r>
            <a:r>
              <a:rPr sz="2400" b="1" spc="-10" dirty="0">
                <a:solidFill>
                  <a:srgbClr val="6C6D70"/>
                </a:solidFill>
                <a:latin typeface="Calibri"/>
                <a:cs typeface="Calibri"/>
              </a:rPr>
              <a:t>Purpose</a:t>
            </a:r>
            <a:r>
              <a:rPr sz="2400" b="1" spc="-75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6C6D70"/>
                </a:solidFill>
                <a:latin typeface="Calibri"/>
                <a:cs typeface="Calibri"/>
              </a:rPr>
              <a:t>FSA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4205605" marR="53975" indent="-228600">
              <a:lnSpc>
                <a:spcPts val="1939"/>
              </a:lnSpc>
              <a:spcBef>
                <a:spcPts val="345"/>
              </a:spcBef>
              <a:buFont typeface="Arial"/>
              <a:buChar char="•"/>
              <a:tabLst>
                <a:tab pos="4204970" algn="l"/>
                <a:tab pos="4205605" algn="l"/>
              </a:tabLst>
            </a:pPr>
            <a:r>
              <a:rPr spc="-5" dirty="0"/>
              <a:t>Only </a:t>
            </a:r>
            <a:r>
              <a:rPr spc="-10" dirty="0"/>
              <a:t>for </a:t>
            </a:r>
            <a:r>
              <a:rPr dirty="0"/>
              <a:t>those </a:t>
            </a:r>
            <a:r>
              <a:rPr spc="-10" dirty="0"/>
              <a:t>enrolled </a:t>
            </a:r>
            <a:r>
              <a:rPr dirty="0"/>
              <a:t>in the</a:t>
            </a:r>
            <a:r>
              <a:rPr spc="-110" dirty="0"/>
              <a:t> </a:t>
            </a:r>
            <a:r>
              <a:rPr dirty="0"/>
              <a:t>HDHP  </a:t>
            </a:r>
            <a:r>
              <a:rPr spc="-5" dirty="0"/>
              <a:t>Plan</a:t>
            </a:r>
          </a:p>
          <a:p>
            <a:pPr marL="4205605" marR="5080" indent="-228600">
              <a:lnSpc>
                <a:spcPct val="90100"/>
              </a:lnSpc>
              <a:spcBef>
                <a:spcPts val="985"/>
              </a:spcBef>
              <a:buFont typeface="Arial"/>
              <a:buChar char="•"/>
              <a:tabLst>
                <a:tab pos="4204970" algn="l"/>
                <a:tab pos="4205605" algn="l"/>
              </a:tabLst>
            </a:pPr>
            <a:r>
              <a:rPr b="0" spc="-15" dirty="0">
                <a:latin typeface="Calibri"/>
                <a:cs typeface="Calibri"/>
              </a:rPr>
              <a:t>Pre-tax </a:t>
            </a:r>
            <a:r>
              <a:rPr b="0" spc="-10" dirty="0">
                <a:latin typeface="Calibri"/>
                <a:cs typeface="Calibri"/>
              </a:rPr>
              <a:t>dollars can </a:t>
            </a:r>
            <a:r>
              <a:rPr b="0" spc="-5" dirty="0">
                <a:latin typeface="Calibri"/>
                <a:cs typeface="Calibri"/>
              </a:rPr>
              <a:t>be </a:t>
            </a:r>
            <a:r>
              <a:rPr b="0" dirty="0">
                <a:latin typeface="Calibri"/>
                <a:cs typeface="Calibri"/>
              </a:rPr>
              <a:t>used </a:t>
            </a:r>
            <a:r>
              <a:rPr b="0" spc="-10" dirty="0">
                <a:latin typeface="Calibri"/>
                <a:cs typeface="Calibri"/>
              </a:rPr>
              <a:t>to </a:t>
            </a:r>
            <a:r>
              <a:rPr b="0" spc="-15" dirty="0">
                <a:latin typeface="Calibri"/>
                <a:cs typeface="Calibri"/>
              </a:rPr>
              <a:t>pay for  </a:t>
            </a:r>
            <a:r>
              <a:rPr b="0" spc="-5" dirty="0">
                <a:latin typeface="Calibri"/>
                <a:cs typeface="Calibri"/>
              </a:rPr>
              <a:t>eligible </a:t>
            </a:r>
            <a:r>
              <a:rPr spc="-10" dirty="0"/>
              <a:t>dental </a:t>
            </a:r>
            <a:r>
              <a:rPr dirty="0"/>
              <a:t>and </a:t>
            </a:r>
            <a:r>
              <a:rPr spc="-5" dirty="0"/>
              <a:t>vision </a:t>
            </a:r>
            <a:r>
              <a:rPr spc="-10" dirty="0"/>
              <a:t>expenses  </a:t>
            </a:r>
            <a:r>
              <a:rPr spc="-25" dirty="0"/>
              <a:t>only.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30936" y="4226052"/>
            <a:ext cx="8114030" cy="1477010"/>
          </a:xfrm>
          <a:prstGeom prst="rect">
            <a:avLst/>
          </a:prstGeom>
          <a:ln w="9525">
            <a:solidFill>
              <a:srgbClr val="C00000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1747520">
              <a:lnSpc>
                <a:spcPct val="100000"/>
              </a:lnSpc>
              <a:spcBef>
                <a:spcPts val="245"/>
              </a:spcBef>
            </a:pPr>
            <a:r>
              <a:rPr sz="1800" dirty="0">
                <a:solidFill>
                  <a:srgbClr val="6C6D70"/>
                </a:solidFill>
                <a:latin typeface="Calibri"/>
                <a:cs typeface="Calibri"/>
              </a:rPr>
              <a:t>Both </a:t>
            </a:r>
            <a:r>
              <a:rPr sz="1800" spc="-15" dirty="0">
                <a:solidFill>
                  <a:srgbClr val="6C6D70"/>
                </a:solidFill>
                <a:latin typeface="Calibri"/>
                <a:cs typeface="Calibri"/>
              </a:rPr>
              <a:t>FSA </a:t>
            </a:r>
            <a:r>
              <a:rPr sz="1800" spc="-10" dirty="0">
                <a:solidFill>
                  <a:srgbClr val="6C6D70"/>
                </a:solidFill>
                <a:latin typeface="Calibri"/>
                <a:cs typeface="Calibri"/>
              </a:rPr>
              <a:t>options </a:t>
            </a:r>
            <a:r>
              <a:rPr sz="1800" spc="-15" dirty="0">
                <a:solidFill>
                  <a:srgbClr val="6C6D70"/>
                </a:solidFill>
                <a:latin typeface="Calibri"/>
                <a:cs typeface="Calibri"/>
              </a:rPr>
              <a:t>have </a:t>
            </a:r>
            <a:r>
              <a:rPr sz="1800" dirty="0">
                <a:solidFill>
                  <a:srgbClr val="6C6D70"/>
                </a:solidFill>
                <a:latin typeface="Calibri"/>
                <a:cs typeface="Calibri"/>
              </a:rPr>
              <a:t>these </a:t>
            </a:r>
            <a:r>
              <a:rPr sz="1800" spc="-15" dirty="0">
                <a:solidFill>
                  <a:srgbClr val="6C6D70"/>
                </a:solidFill>
                <a:latin typeface="Calibri"/>
                <a:cs typeface="Calibri"/>
              </a:rPr>
              <a:t>features </a:t>
            </a: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in</a:t>
            </a:r>
            <a:r>
              <a:rPr sz="1800" spc="60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6C6D70"/>
                </a:solidFill>
                <a:latin typeface="Calibri"/>
                <a:cs typeface="Calibri"/>
              </a:rPr>
              <a:t>common:</a:t>
            </a:r>
            <a:endParaRPr sz="1800">
              <a:latin typeface="Calibri"/>
              <a:cs typeface="Calibri"/>
            </a:endParaRPr>
          </a:p>
          <a:p>
            <a:pPr marL="2205990" indent="-287020">
              <a:lnSpc>
                <a:spcPct val="100000"/>
              </a:lnSpc>
              <a:buFont typeface="Wingdings"/>
              <a:buChar char=""/>
              <a:tabLst>
                <a:tab pos="2206625" algn="l"/>
              </a:tabLst>
            </a:pPr>
            <a:r>
              <a:rPr sz="1800" dirty="0">
                <a:solidFill>
                  <a:srgbClr val="6C6D70"/>
                </a:solidFill>
                <a:latin typeface="Calibri"/>
                <a:cs typeface="Calibri"/>
              </a:rPr>
              <a:t>Use </a:t>
            </a: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it or lose</a:t>
            </a:r>
            <a:r>
              <a:rPr sz="1800" spc="5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6C6D70"/>
                </a:solidFill>
                <a:latin typeface="Calibri"/>
                <a:cs typeface="Calibri"/>
              </a:rPr>
              <a:t>it</a:t>
            </a:r>
            <a:endParaRPr sz="1800">
              <a:latin typeface="Calibri"/>
              <a:cs typeface="Calibri"/>
            </a:endParaRPr>
          </a:p>
          <a:p>
            <a:pPr marL="2205990" indent="-287020">
              <a:lnSpc>
                <a:spcPct val="100000"/>
              </a:lnSpc>
              <a:buFont typeface="Wingdings"/>
              <a:buChar char=""/>
              <a:tabLst>
                <a:tab pos="2206625" algn="l"/>
              </a:tabLst>
            </a:pP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Maximum </a:t>
            </a:r>
            <a:r>
              <a:rPr sz="1800" spc="-10" dirty="0">
                <a:solidFill>
                  <a:srgbClr val="6C6D70"/>
                </a:solidFill>
                <a:latin typeface="Calibri"/>
                <a:cs typeface="Calibri"/>
              </a:rPr>
              <a:t>contribution </a:t>
            </a:r>
            <a:r>
              <a:rPr sz="1800" spc="-15" dirty="0">
                <a:solidFill>
                  <a:srgbClr val="6C6D70"/>
                </a:solidFill>
                <a:latin typeface="Calibri"/>
                <a:cs typeface="Calibri"/>
              </a:rPr>
              <a:t>for </a:t>
            </a: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2023 is</a:t>
            </a:r>
            <a:r>
              <a:rPr sz="1800" spc="60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$3,050</a:t>
            </a:r>
            <a:endParaRPr sz="1800">
              <a:latin typeface="Calibri"/>
              <a:cs typeface="Calibri"/>
            </a:endParaRPr>
          </a:p>
          <a:p>
            <a:pPr marL="2205990" indent="-287020">
              <a:lnSpc>
                <a:spcPct val="100000"/>
              </a:lnSpc>
              <a:buFont typeface="Wingdings"/>
              <a:buChar char=""/>
              <a:tabLst>
                <a:tab pos="2206625" algn="l"/>
              </a:tabLst>
            </a:pP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Funds </a:t>
            </a:r>
            <a:r>
              <a:rPr sz="1800" spc="-10" dirty="0">
                <a:solidFill>
                  <a:srgbClr val="6C6D70"/>
                </a:solidFill>
                <a:latin typeface="Calibri"/>
                <a:cs typeface="Calibri"/>
              </a:rPr>
              <a:t>are available </a:t>
            </a: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even at </a:t>
            </a:r>
            <a:r>
              <a:rPr sz="1800" dirty="0">
                <a:solidFill>
                  <a:srgbClr val="6C6D70"/>
                </a:solidFill>
                <a:latin typeface="Calibri"/>
                <a:cs typeface="Calibri"/>
              </a:rPr>
              <a:t>the </a:t>
            </a: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beginning of </a:t>
            </a:r>
            <a:r>
              <a:rPr sz="1800" dirty="0">
                <a:solidFill>
                  <a:srgbClr val="6C6D70"/>
                </a:solidFill>
                <a:latin typeface="Calibri"/>
                <a:cs typeface="Calibri"/>
              </a:rPr>
              <a:t>the</a:t>
            </a:r>
            <a:r>
              <a:rPr sz="1800" spc="80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6C6D70"/>
                </a:solidFill>
                <a:latin typeface="Calibri"/>
                <a:cs typeface="Calibri"/>
              </a:rPr>
              <a:t>year</a:t>
            </a:r>
            <a:endParaRPr sz="1800">
              <a:latin typeface="Calibri"/>
              <a:cs typeface="Calibri"/>
            </a:endParaRPr>
          </a:p>
          <a:p>
            <a:pPr marL="2205990" indent="-287020">
              <a:lnSpc>
                <a:spcPct val="100000"/>
              </a:lnSpc>
              <a:buFont typeface="Wingdings"/>
              <a:buChar char=""/>
              <a:tabLst>
                <a:tab pos="2206625" algn="l"/>
              </a:tabLst>
            </a:pP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Check </a:t>
            </a:r>
            <a:r>
              <a:rPr sz="1800" spc="-15" dirty="0">
                <a:solidFill>
                  <a:srgbClr val="6C6D70"/>
                </a:solidFill>
                <a:latin typeface="Calibri"/>
                <a:cs typeface="Calibri"/>
              </a:rPr>
              <a:t>for </a:t>
            </a:r>
            <a:r>
              <a:rPr sz="1800" spc="-5" dirty="0">
                <a:solidFill>
                  <a:srgbClr val="6C6D70"/>
                </a:solidFill>
                <a:latin typeface="Calibri"/>
                <a:cs typeface="Calibri"/>
              </a:rPr>
              <a:t>eligible expenses </a:t>
            </a:r>
            <a:r>
              <a:rPr sz="1800" spc="-10" dirty="0">
                <a:solidFill>
                  <a:srgbClr val="6C6D70"/>
                </a:solidFill>
                <a:latin typeface="Calibri"/>
                <a:cs typeface="Calibri"/>
              </a:rPr>
              <a:t>at</a:t>
            </a:r>
            <a:r>
              <a:rPr sz="1800" spc="60" dirty="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sz="1800" u="heavy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www.irs.gov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6217" y="372618"/>
            <a:ext cx="46761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>
                <a:solidFill>
                  <a:srgbClr val="AC1F22"/>
                </a:solidFill>
                <a:latin typeface="Calibri"/>
                <a:cs typeface="Calibri"/>
              </a:rPr>
              <a:t>Dependent </a:t>
            </a:r>
            <a:r>
              <a:rPr sz="4400" b="0" spc="-15" dirty="0">
                <a:solidFill>
                  <a:srgbClr val="AC1F22"/>
                </a:solidFill>
                <a:latin typeface="Calibri"/>
                <a:cs typeface="Calibri"/>
              </a:rPr>
              <a:t>Care</a:t>
            </a:r>
            <a:r>
              <a:rPr sz="4400" b="0" spc="-80" dirty="0">
                <a:solidFill>
                  <a:srgbClr val="AC1F22"/>
                </a:solidFill>
                <a:latin typeface="Calibri"/>
                <a:cs typeface="Calibri"/>
              </a:rPr>
              <a:t> </a:t>
            </a:r>
            <a:r>
              <a:rPr sz="4400" b="0" spc="-30" dirty="0">
                <a:solidFill>
                  <a:srgbClr val="AC1F22"/>
                </a:solidFill>
                <a:latin typeface="Calibri"/>
                <a:cs typeface="Calibri"/>
              </a:rPr>
              <a:t>FSA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7542" y="1793493"/>
            <a:ext cx="7555230" cy="429006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241300" marR="988060" indent="-228600">
              <a:lnSpc>
                <a:spcPts val="3030"/>
              </a:lnSpc>
              <a:spcBef>
                <a:spcPts val="47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75" dirty="0">
                <a:solidFill>
                  <a:srgbClr val="6C6D70"/>
                </a:solidFill>
                <a:latin typeface="Calibri"/>
                <a:cs typeface="Calibri"/>
              </a:rPr>
              <a:t>You </a:t>
            </a:r>
            <a:r>
              <a:rPr sz="2800" spc="-10" dirty="0">
                <a:solidFill>
                  <a:srgbClr val="6C6D70"/>
                </a:solidFill>
                <a:latin typeface="Calibri"/>
                <a:cs typeface="Calibri"/>
              </a:rPr>
              <a:t>can </a:t>
            </a:r>
            <a:r>
              <a:rPr sz="2800" spc="-15" dirty="0">
                <a:solidFill>
                  <a:srgbClr val="6C6D70"/>
                </a:solidFill>
                <a:latin typeface="Calibri"/>
                <a:cs typeface="Calibri"/>
              </a:rPr>
              <a:t>contribute </a:t>
            </a:r>
            <a:r>
              <a:rPr sz="2800" spc="-20" dirty="0">
                <a:solidFill>
                  <a:srgbClr val="6C6D70"/>
                </a:solidFill>
                <a:latin typeface="Calibri"/>
                <a:cs typeface="Calibri"/>
              </a:rPr>
              <a:t>pre-tax </a:t>
            </a:r>
            <a:r>
              <a:rPr sz="2800" spc="-15" dirty="0">
                <a:solidFill>
                  <a:srgbClr val="6C6D70"/>
                </a:solidFill>
                <a:latin typeface="Calibri"/>
                <a:cs typeface="Calibri"/>
              </a:rPr>
              <a:t>dollars </a:t>
            </a:r>
            <a:r>
              <a:rPr sz="2800" spc="-20" dirty="0">
                <a:solidFill>
                  <a:srgbClr val="6C6D70"/>
                </a:solidFill>
                <a:latin typeface="Calibri"/>
                <a:cs typeface="Calibri"/>
              </a:rPr>
              <a:t>to pay </a:t>
            </a:r>
            <a:r>
              <a:rPr sz="2800" spc="-30" dirty="0">
                <a:solidFill>
                  <a:srgbClr val="6C6D70"/>
                </a:solidFill>
                <a:latin typeface="Calibri"/>
                <a:cs typeface="Calibri"/>
              </a:rPr>
              <a:t>for  </a:t>
            </a:r>
            <a:r>
              <a:rPr sz="2800" spc="-10" dirty="0">
                <a:solidFill>
                  <a:srgbClr val="6C6D70"/>
                </a:solidFill>
                <a:latin typeface="Calibri"/>
                <a:cs typeface="Calibri"/>
              </a:rPr>
              <a:t>qualified </a:t>
            </a:r>
            <a:r>
              <a:rPr sz="2800" spc="-15" dirty="0">
                <a:solidFill>
                  <a:srgbClr val="6C6D70"/>
                </a:solidFill>
                <a:latin typeface="Calibri"/>
                <a:cs typeface="Calibri"/>
              </a:rPr>
              <a:t>dependent </a:t>
            </a:r>
            <a:r>
              <a:rPr sz="2800" spc="-20" dirty="0">
                <a:solidFill>
                  <a:srgbClr val="6C6D70"/>
                </a:solidFill>
                <a:latin typeface="Calibri"/>
                <a:cs typeface="Calibri"/>
              </a:rPr>
              <a:t>care</a:t>
            </a:r>
            <a:r>
              <a:rPr sz="2800" spc="90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6C6D70"/>
                </a:solidFill>
                <a:latin typeface="Calibri"/>
                <a:cs typeface="Calibri"/>
              </a:rPr>
              <a:t>expenses.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ct val="90000"/>
              </a:lnSpc>
              <a:spcBef>
                <a:spcPts val="9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6C6D70"/>
                </a:solidFill>
                <a:latin typeface="Calibri"/>
                <a:cs typeface="Calibri"/>
              </a:rPr>
              <a:t>Qualified </a:t>
            </a:r>
            <a:r>
              <a:rPr sz="2800" spc="-15" dirty="0">
                <a:solidFill>
                  <a:srgbClr val="6C6D70"/>
                </a:solidFill>
                <a:latin typeface="Calibri"/>
                <a:cs typeface="Calibri"/>
              </a:rPr>
              <a:t>expenses </a:t>
            </a:r>
            <a:r>
              <a:rPr sz="2800" spc="-5" dirty="0">
                <a:solidFill>
                  <a:srgbClr val="6C6D70"/>
                </a:solidFill>
                <a:latin typeface="Calibri"/>
                <a:cs typeface="Calibri"/>
              </a:rPr>
              <a:t>include licensed </a:t>
            </a:r>
            <a:r>
              <a:rPr sz="2800" spc="-15" dirty="0">
                <a:solidFill>
                  <a:srgbClr val="6C6D70"/>
                </a:solidFill>
                <a:latin typeface="Calibri"/>
                <a:cs typeface="Calibri"/>
              </a:rPr>
              <a:t>nursery </a:t>
            </a:r>
            <a:r>
              <a:rPr sz="2800" spc="-10" dirty="0">
                <a:solidFill>
                  <a:srgbClr val="6C6D70"/>
                </a:solidFill>
                <a:latin typeface="Calibri"/>
                <a:cs typeface="Calibri"/>
              </a:rPr>
              <a:t>school  </a:t>
            </a:r>
            <a:r>
              <a:rPr sz="2800" spc="-5" dirty="0">
                <a:solidFill>
                  <a:srgbClr val="6C6D70"/>
                </a:solidFill>
                <a:latin typeface="Calibri"/>
                <a:cs typeface="Calibri"/>
              </a:rPr>
              <a:t>or </a:t>
            </a:r>
            <a:r>
              <a:rPr sz="2800" spc="-25" dirty="0">
                <a:solidFill>
                  <a:srgbClr val="6C6D70"/>
                </a:solidFill>
                <a:latin typeface="Calibri"/>
                <a:cs typeface="Calibri"/>
              </a:rPr>
              <a:t>daycare </a:t>
            </a:r>
            <a:r>
              <a:rPr sz="2800" spc="-35" dirty="0">
                <a:solidFill>
                  <a:srgbClr val="6C6D70"/>
                </a:solidFill>
                <a:latin typeface="Calibri"/>
                <a:cs typeface="Calibri"/>
              </a:rPr>
              <a:t>facility, </a:t>
            </a:r>
            <a:r>
              <a:rPr sz="2800" spc="-30" dirty="0">
                <a:solidFill>
                  <a:srgbClr val="6C6D70"/>
                </a:solidFill>
                <a:latin typeface="Calibri"/>
                <a:cs typeface="Calibri"/>
              </a:rPr>
              <a:t>before </a:t>
            </a:r>
            <a:r>
              <a:rPr sz="2800" spc="-5" dirty="0">
                <a:solidFill>
                  <a:srgbClr val="6C6D70"/>
                </a:solidFill>
                <a:latin typeface="Calibri"/>
                <a:cs typeface="Calibri"/>
              </a:rPr>
              <a:t>and </a:t>
            </a:r>
            <a:r>
              <a:rPr sz="2800" spc="-10" dirty="0">
                <a:solidFill>
                  <a:srgbClr val="6C6D70"/>
                </a:solidFill>
                <a:latin typeface="Calibri"/>
                <a:cs typeface="Calibri"/>
              </a:rPr>
              <a:t>after school </a:t>
            </a:r>
            <a:r>
              <a:rPr sz="2800" spc="-15" dirty="0">
                <a:solidFill>
                  <a:srgbClr val="6C6D70"/>
                </a:solidFill>
                <a:latin typeface="Calibri"/>
                <a:cs typeface="Calibri"/>
              </a:rPr>
              <a:t>care, </a:t>
            </a:r>
            <a:r>
              <a:rPr sz="2800" dirty="0">
                <a:solidFill>
                  <a:srgbClr val="6C6D70"/>
                </a:solidFill>
                <a:latin typeface="Calibri"/>
                <a:cs typeface="Calibri"/>
              </a:rPr>
              <a:t>in-  </a:t>
            </a:r>
            <a:r>
              <a:rPr sz="2800" spc="-10" dirty="0">
                <a:solidFill>
                  <a:srgbClr val="6C6D70"/>
                </a:solidFill>
                <a:latin typeface="Calibri"/>
                <a:cs typeface="Calibri"/>
              </a:rPr>
              <a:t>home </a:t>
            </a:r>
            <a:r>
              <a:rPr sz="2800" spc="-25" dirty="0">
                <a:solidFill>
                  <a:srgbClr val="6C6D70"/>
                </a:solidFill>
                <a:latin typeface="Calibri"/>
                <a:cs typeface="Calibri"/>
              </a:rPr>
              <a:t>day </a:t>
            </a:r>
            <a:r>
              <a:rPr sz="2800" spc="-15" dirty="0">
                <a:solidFill>
                  <a:srgbClr val="6C6D70"/>
                </a:solidFill>
                <a:latin typeface="Calibri"/>
                <a:cs typeface="Calibri"/>
              </a:rPr>
              <a:t>care, </a:t>
            </a:r>
            <a:r>
              <a:rPr sz="2800" spc="-10" dirty="0">
                <a:solidFill>
                  <a:srgbClr val="6C6D70"/>
                </a:solidFill>
                <a:latin typeface="Calibri"/>
                <a:cs typeface="Calibri"/>
              </a:rPr>
              <a:t>nannies </a:t>
            </a:r>
            <a:r>
              <a:rPr sz="2800" spc="-5" dirty="0">
                <a:solidFill>
                  <a:srgbClr val="6C6D70"/>
                </a:solidFill>
                <a:latin typeface="Calibri"/>
                <a:cs typeface="Calibri"/>
              </a:rPr>
              <a:t>and au </a:t>
            </a:r>
            <a:r>
              <a:rPr sz="2800" spc="-15" dirty="0">
                <a:solidFill>
                  <a:srgbClr val="6C6D70"/>
                </a:solidFill>
                <a:latin typeface="Calibri"/>
                <a:cs typeface="Calibri"/>
              </a:rPr>
              <a:t>pairs, </a:t>
            </a:r>
            <a:r>
              <a:rPr sz="2800" spc="-10" dirty="0">
                <a:solidFill>
                  <a:srgbClr val="6C6D70"/>
                </a:solidFill>
                <a:latin typeface="Calibri"/>
                <a:cs typeface="Calibri"/>
              </a:rPr>
              <a:t>certain </a:t>
            </a:r>
            <a:r>
              <a:rPr sz="2800" spc="-25" dirty="0">
                <a:solidFill>
                  <a:srgbClr val="6C6D70"/>
                </a:solidFill>
                <a:latin typeface="Calibri"/>
                <a:cs typeface="Calibri"/>
              </a:rPr>
              <a:t>day  </a:t>
            </a:r>
            <a:r>
              <a:rPr sz="2800" spc="-10" dirty="0">
                <a:solidFill>
                  <a:srgbClr val="6C6D70"/>
                </a:solidFill>
                <a:latin typeface="Calibri"/>
                <a:cs typeface="Calibri"/>
              </a:rPr>
              <a:t>camps</a:t>
            </a:r>
            <a:endParaRPr sz="2800">
              <a:latin typeface="Calibri"/>
              <a:cs typeface="Calibri"/>
            </a:endParaRPr>
          </a:p>
          <a:p>
            <a:pPr marL="241300" marR="243204" indent="-228600">
              <a:lnSpc>
                <a:spcPts val="3020"/>
              </a:lnSpc>
              <a:spcBef>
                <a:spcPts val="104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6C6D70"/>
                </a:solidFill>
                <a:latin typeface="Calibri"/>
                <a:cs typeface="Calibri"/>
              </a:rPr>
              <a:t>Annual </a:t>
            </a:r>
            <a:r>
              <a:rPr sz="2800" spc="-15" dirty="0">
                <a:solidFill>
                  <a:srgbClr val="6C6D70"/>
                </a:solidFill>
                <a:latin typeface="Calibri"/>
                <a:cs typeface="Calibri"/>
              </a:rPr>
              <a:t>maximum </a:t>
            </a:r>
            <a:r>
              <a:rPr sz="2800" spc="-5" dirty="0">
                <a:solidFill>
                  <a:srgbClr val="6C6D70"/>
                </a:solidFill>
                <a:latin typeface="Calibri"/>
                <a:cs typeface="Calibri"/>
              </a:rPr>
              <a:t>of $5,000 (or $2,500 if married  and </a:t>
            </a:r>
            <a:r>
              <a:rPr sz="2800" spc="-10" dirty="0">
                <a:solidFill>
                  <a:srgbClr val="6C6D70"/>
                </a:solidFill>
                <a:latin typeface="Calibri"/>
                <a:cs typeface="Calibri"/>
              </a:rPr>
              <a:t>filing</a:t>
            </a:r>
            <a:r>
              <a:rPr sz="2800" spc="10" dirty="0">
                <a:solidFill>
                  <a:srgbClr val="6C6D70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6C6D70"/>
                </a:solidFill>
                <a:latin typeface="Calibri"/>
                <a:cs typeface="Calibri"/>
              </a:rPr>
              <a:t>separately)</a:t>
            </a:r>
            <a:endParaRPr sz="2800">
              <a:latin typeface="Calibri"/>
              <a:cs typeface="Calibri"/>
            </a:endParaRPr>
          </a:p>
          <a:p>
            <a:pPr marL="241300" marR="950594" indent="-228600">
              <a:lnSpc>
                <a:spcPts val="302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solidFill>
                  <a:srgbClr val="6C6D70"/>
                </a:solidFill>
                <a:latin typeface="Calibri"/>
                <a:cs typeface="Calibri"/>
              </a:rPr>
              <a:t>Funds </a:t>
            </a:r>
            <a:r>
              <a:rPr sz="2800" spc="-20" dirty="0">
                <a:solidFill>
                  <a:srgbClr val="6C6D70"/>
                </a:solidFill>
                <a:latin typeface="Calibri"/>
                <a:cs typeface="Calibri"/>
              </a:rPr>
              <a:t>are </a:t>
            </a:r>
            <a:r>
              <a:rPr sz="2800" spc="-10" dirty="0">
                <a:solidFill>
                  <a:srgbClr val="6C6D70"/>
                </a:solidFill>
                <a:latin typeface="Calibri"/>
                <a:cs typeface="Calibri"/>
              </a:rPr>
              <a:t>not </a:t>
            </a:r>
            <a:r>
              <a:rPr sz="2800" spc="-15" dirty="0">
                <a:solidFill>
                  <a:srgbClr val="6C6D70"/>
                </a:solidFill>
                <a:latin typeface="Calibri"/>
                <a:cs typeface="Calibri"/>
              </a:rPr>
              <a:t>available </a:t>
            </a:r>
            <a:r>
              <a:rPr sz="2800" spc="-10" dirty="0">
                <a:solidFill>
                  <a:srgbClr val="6C6D70"/>
                </a:solidFill>
                <a:latin typeface="Calibri"/>
                <a:cs typeface="Calibri"/>
              </a:rPr>
              <a:t>until they </a:t>
            </a:r>
            <a:r>
              <a:rPr sz="2800" spc="-25" dirty="0">
                <a:solidFill>
                  <a:srgbClr val="6C6D70"/>
                </a:solidFill>
                <a:latin typeface="Calibri"/>
                <a:cs typeface="Calibri"/>
              </a:rPr>
              <a:t>have </a:t>
            </a:r>
            <a:r>
              <a:rPr sz="2800" spc="-10" dirty="0">
                <a:solidFill>
                  <a:srgbClr val="6C6D70"/>
                </a:solidFill>
                <a:latin typeface="Calibri"/>
                <a:cs typeface="Calibri"/>
              </a:rPr>
              <a:t>been  </a:t>
            </a:r>
            <a:r>
              <a:rPr sz="2800" spc="-5" dirty="0">
                <a:solidFill>
                  <a:srgbClr val="6C6D70"/>
                </a:solidFill>
                <a:latin typeface="Calibri"/>
                <a:cs typeface="Calibri"/>
              </a:rPr>
              <a:t>accrued.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6217" y="372618"/>
            <a:ext cx="48653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15" dirty="0">
                <a:solidFill>
                  <a:srgbClr val="AC1F22"/>
                </a:solidFill>
                <a:latin typeface="Calibri"/>
                <a:cs typeface="Calibri"/>
              </a:rPr>
              <a:t>Dental </a:t>
            </a:r>
            <a:r>
              <a:rPr sz="4400" b="0" dirty="0">
                <a:solidFill>
                  <a:srgbClr val="AC1F22"/>
                </a:solidFill>
                <a:latin typeface="Calibri"/>
                <a:cs typeface="Calibri"/>
              </a:rPr>
              <a:t>– </a:t>
            </a:r>
            <a:r>
              <a:rPr sz="4400" b="0" spc="-10" dirty="0">
                <a:solidFill>
                  <a:srgbClr val="AC1F22"/>
                </a:solidFill>
                <a:latin typeface="Calibri"/>
                <a:cs typeface="Calibri"/>
              </a:rPr>
              <a:t>Delta</a:t>
            </a:r>
            <a:r>
              <a:rPr sz="4400" b="0" spc="-75" dirty="0">
                <a:solidFill>
                  <a:srgbClr val="AC1F22"/>
                </a:solidFill>
                <a:latin typeface="Calibri"/>
                <a:cs typeface="Calibri"/>
              </a:rPr>
              <a:t> </a:t>
            </a:r>
            <a:r>
              <a:rPr sz="4400" b="0" spc="-10" dirty="0">
                <a:solidFill>
                  <a:srgbClr val="AC1F22"/>
                </a:solidFill>
                <a:latin typeface="Calibri"/>
                <a:cs typeface="Calibri"/>
              </a:rPr>
              <a:t>Dental</a:t>
            </a:r>
            <a:endParaRPr sz="44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60654" y="1800225"/>
          <a:ext cx="8809990" cy="47840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28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0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0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PPO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Network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EABAB"/>
                    </a:solidFill>
                  </a:tcPr>
                </a:tc>
                <a:tc>
                  <a:txBody>
                    <a:bodyPr/>
                    <a:lstStyle/>
                    <a:p>
                      <a:pPr marL="54800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Premier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Network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EABAB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Out-of-Network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EAB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Annual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Deductible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814320" marR="2804160" indent="-190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Single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| $50 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Family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| $</a:t>
                      </a:r>
                      <a:r>
                        <a:rPr sz="1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150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430"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Annual Maximum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(per covered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member)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$1,000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014">
                <a:tc>
                  <a:txBody>
                    <a:bodyPr/>
                    <a:lstStyle/>
                    <a:p>
                      <a:pPr marL="7620" marR="124396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Preventive Services 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Routine exams,</a:t>
                      </a:r>
                      <a:r>
                        <a:rPr sz="9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cleanings  Diagnostic x-rays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86080" marR="379730" indent="23749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Covered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at 100%  Deducitble does not</a:t>
                      </a:r>
                      <a:r>
                        <a:rPr sz="1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apply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946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86080" marR="379095" indent="23749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Covered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at 100%  Deductible does not</a:t>
                      </a:r>
                      <a:r>
                        <a:rPr sz="1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apply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946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86715" marR="3175" indent="-37846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Covered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at 100% of usual and customary  Deducitble does not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apply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946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77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620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Basic Services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76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Fillings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7620" marR="1146810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Simple extractions  Endodontics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(root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canal)  Periodontics (Gum disease) 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Oral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Surgery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Covered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at</a:t>
                      </a:r>
                      <a:r>
                        <a:rPr sz="10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80%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55955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Covered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at</a:t>
                      </a:r>
                      <a:r>
                        <a:rPr sz="10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80%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Covered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at 80% of usual and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customary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34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620" algn="just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Major</a:t>
                      </a:r>
                      <a:r>
                        <a:rPr sz="10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Services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7620" marR="2009775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Crowns  Bridges 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Imp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Covered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at</a:t>
                      </a:r>
                      <a:r>
                        <a:rPr sz="10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50%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655955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Covered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at</a:t>
                      </a:r>
                      <a:r>
                        <a:rPr sz="10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50%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Covered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at 50% of usual and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customary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620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Orthodontics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(to age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19)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620" marR="955675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Appliances and related services  Lifetime</a:t>
                      </a:r>
                      <a:r>
                        <a:rPr sz="9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Maximum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62890" marR="257810" algn="ctr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Covered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at 50% (not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subject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to  deductible)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635" algn="ctr">
                        <a:lnSpc>
                          <a:spcPts val="1155"/>
                        </a:lnSpc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$1,000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62890" marR="257810" algn="ctr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Covered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at 50% (not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subject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to  deductible)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270" algn="ctr">
                        <a:lnSpc>
                          <a:spcPts val="1155"/>
                        </a:lnSpc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$1,000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62890" marR="257175" algn="ctr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Covered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at 50% (not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subject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to  deductible)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905" algn="ctr">
                        <a:lnSpc>
                          <a:spcPts val="1155"/>
                        </a:lnSpc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$1,000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8013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Monthly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Cost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C1F2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01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000" b="1" spc="-5" dirty="0">
                          <a:solidFill>
                            <a:srgbClr val="3E3E3E"/>
                          </a:solidFill>
                          <a:latin typeface="Calibri"/>
                          <a:cs typeface="Calibri"/>
                        </a:rPr>
                        <a:t>Employee</a:t>
                      </a:r>
                      <a:r>
                        <a:rPr sz="1000" b="1" spc="-90" dirty="0">
                          <a:solidFill>
                            <a:srgbClr val="3E3E3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3E3E3E"/>
                          </a:solidFill>
                          <a:latin typeface="Calibri"/>
                          <a:cs typeface="Calibri"/>
                        </a:rPr>
                        <a:t>Only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3E3E3E"/>
                          </a:solidFill>
                          <a:latin typeface="Calibri"/>
                          <a:cs typeface="Calibri"/>
                        </a:rPr>
                        <a:t>$33.84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R="1905" algn="r">
                        <a:lnSpc>
                          <a:spcPct val="100000"/>
                        </a:lnSpc>
                      </a:pPr>
                      <a:r>
                        <a:rPr sz="1000" b="1" spc="-5" dirty="0">
                          <a:solidFill>
                            <a:srgbClr val="3E3E3E"/>
                          </a:solidFill>
                          <a:latin typeface="Calibri"/>
                          <a:cs typeface="Calibri"/>
                        </a:rPr>
                        <a:t>Employee +</a:t>
                      </a:r>
                      <a:r>
                        <a:rPr sz="1000" b="1" spc="-70" dirty="0">
                          <a:solidFill>
                            <a:srgbClr val="3E3E3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3E3E3E"/>
                          </a:solidFill>
                          <a:latin typeface="Calibri"/>
                          <a:cs typeface="Calibri"/>
                        </a:rPr>
                        <a:t>Children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3E3E3E"/>
                          </a:solidFill>
                          <a:latin typeface="Calibri"/>
                          <a:cs typeface="Calibri"/>
                        </a:rPr>
                        <a:t>$80.40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1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R="1270" algn="r">
                        <a:lnSpc>
                          <a:spcPct val="100000"/>
                        </a:lnSpc>
                      </a:pPr>
                      <a:r>
                        <a:rPr sz="1000" b="1" spc="-5" dirty="0">
                          <a:solidFill>
                            <a:srgbClr val="3E3E3E"/>
                          </a:solidFill>
                          <a:latin typeface="Calibri"/>
                          <a:cs typeface="Calibri"/>
                        </a:rPr>
                        <a:t>Employee +</a:t>
                      </a:r>
                      <a:r>
                        <a:rPr sz="1000" b="1" spc="-70" dirty="0">
                          <a:solidFill>
                            <a:srgbClr val="3E3E3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3E3E3E"/>
                          </a:solidFill>
                          <a:latin typeface="Calibri"/>
                          <a:cs typeface="Calibri"/>
                        </a:rPr>
                        <a:t>Spouse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3E3E3E"/>
                          </a:solidFill>
                          <a:latin typeface="Calibri"/>
                          <a:cs typeface="Calibri"/>
                        </a:rPr>
                        <a:t>$70.72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000" b="1" dirty="0">
                          <a:solidFill>
                            <a:srgbClr val="3E3E3E"/>
                          </a:solidFill>
                          <a:latin typeface="Calibri"/>
                          <a:cs typeface="Calibri"/>
                        </a:rPr>
                        <a:t>Fam</a:t>
                      </a:r>
                      <a:r>
                        <a:rPr sz="1000" b="1" spc="-5" dirty="0">
                          <a:solidFill>
                            <a:srgbClr val="3E3E3E"/>
                          </a:solidFill>
                          <a:latin typeface="Calibri"/>
                          <a:cs typeface="Calibri"/>
                        </a:rPr>
                        <a:t>il</a:t>
                      </a:r>
                      <a:r>
                        <a:rPr sz="1000" b="1" dirty="0">
                          <a:solidFill>
                            <a:srgbClr val="3E3E3E"/>
                          </a:solidFill>
                          <a:latin typeface="Calibri"/>
                          <a:cs typeface="Calibri"/>
                        </a:rPr>
                        <a:t>y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3E3E3E"/>
                          </a:solidFill>
                          <a:latin typeface="Calibri"/>
                          <a:cs typeface="Calibri"/>
                        </a:rPr>
                        <a:t>$122.36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1635</Words>
  <Application>Microsoft Office PowerPoint</Application>
  <PresentationFormat>On-screen Show (4:3)</PresentationFormat>
  <Paragraphs>294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Calibri Light</vt:lpstr>
      <vt:lpstr>Ink Free</vt:lpstr>
      <vt:lpstr>Lucida Sans</vt:lpstr>
      <vt:lpstr>Segoe UI Light</vt:lpstr>
      <vt:lpstr>Symbol</vt:lpstr>
      <vt:lpstr>Times New Roman</vt:lpstr>
      <vt:lpstr>Wingdings</vt:lpstr>
      <vt:lpstr>Office Theme</vt:lpstr>
      <vt:lpstr>PowerPoint Presentation</vt:lpstr>
      <vt:lpstr>What’s New for 2023?</vt:lpstr>
      <vt:lpstr>Open Enrollment and Changes</vt:lpstr>
      <vt:lpstr>Medical – Healthgram  (Cigna network)</vt:lpstr>
      <vt:lpstr>Health Savings</vt:lpstr>
      <vt:lpstr>Health Savings Account (con’t)</vt:lpstr>
      <vt:lpstr>Flexible Spending Accounts</vt:lpstr>
      <vt:lpstr>Dependent Care FSA</vt:lpstr>
      <vt:lpstr>Dental – Delta Dental</vt:lpstr>
      <vt:lpstr>Vision – Community Eye Care (CEC)</vt:lpstr>
      <vt:lpstr>Life and AD&amp;D - Guardian</vt:lpstr>
      <vt:lpstr>Disability coverage is insurance for your paycheck. If you  are sick or injured and cannot work, disability insurance  will pay you a portion of your income to help you pay  your bills until you can return to work.</vt:lpstr>
      <vt:lpstr>Worksite Benefits – Guardian</vt:lpstr>
      <vt:lpstr>Worksite Benefits (con’t)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Nikki Meredith</dc:creator>
  <cp:lastModifiedBy>Matthews, Jennie</cp:lastModifiedBy>
  <cp:revision>1</cp:revision>
  <dcterms:created xsi:type="dcterms:W3CDTF">2022-11-15T14:49:04Z</dcterms:created>
  <dcterms:modified xsi:type="dcterms:W3CDTF">2022-11-15T14:49:57Z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2022-11-14T00:00:00Z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2022-11-15T00:00:00Z</vt:filetime>
  </property>
</Properties>
</file>